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9"/>
  </p:notesMasterIdLst>
  <p:sldIdLst>
    <p:sldId id="260" r:id="rId5"/>
    <p:sldId id="319" r:id="rId6"/>
    <p:sldId id="306" r:id="rId7"/>
    <p:sldId id="302" r:id="rId8"/>
    <p:sldId id="304" r:id="rId9"/>
    <p:sldId id="305" r:id="rId10"/>
    <p:sldId id="320" r:id="rId11"/>
    <p:sldId id="321" r:id="rId12"/>
    <p:sldId id="322" r:id="rId13"/>
    <p:sldId id="323" r:id="rId14"/>
    <p:sldId id="324" r:id="rId15"/>
    <p:sldId id="325" r:id="rId16"/>
    <p:sldId id="307" r:id="rId17"/>
    <p:sldId id="308" r:id="rId18"/>
    <p:sldId id="309" r:id="rId19"/>
    <p:sldId id="312" r:id="rId20"/>
    <p:sldId id="310" r:id="rId21"/>
    <p:sldId id="311" r:id="rId22"/>
    <p:sldId id="313" r:id="rId23"/>
    <p:sldId id="314" r:id="rId24"/>
    <p:sldId id="315" r:id="rId25"/>
    <p:sldId id="316" r:id="rId26"/>
    <p:sldId id="317" r:id="rId27"/>
    <p:sldId id="318" r:id="rId28"/>
    <p:sldId id="326" r:id="rId29"/>
    <p:sldId id="327" r:id="rId30"/>
    <p:sldId id="328" r:id="rId31"/>
    <p:sldId id="329" r:id="rId32"/>
    <p:sldId id="330" r:id="rId33"/>
    <p:sldId id="331" r:id="rId34"/>
    <p:sldId id="332" r:id="rId35"/>
    <p:sldId id="333" r:id="rId36"/>
    <p:sldId id="334" r:id="rId37"/>
    <p:sldId id="335" r:id="rId38"/>
    <p:sldId id="336" r:id="rId39"/>
    <p:sldId id="337" r:id="rId40"/>
    <p:sldId id="338" r:id="rId41"/>
    <p:sldId id="339" r:id="rId42"/>
    <p:sldId id="340" r:id="rId43"/>
    <p:sldId id="341" r:id="rId44"/>
    <p:sldId id="342" r:id="rId45"/>
    <p:sldId id="343" r:id="rId46"/>
    <p:sldId id="344" r:id="rId47"/>
    <p:sldId id="259" r:id="rId4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13"/>
    <p:restoredTop sz="94410"/>
  </p:normalViewPr>
  <p:slideViewPr>
    <p:cSldViewPr snapToGrid="0" snapToObjects="1" showGuides="1">
      <p:cViewPr varScale="1">
        <p:scale>
          <a:sx n="74" d="100"/>
          <a:sy n="74" d="100"/>
        </p:scale>
        <p:origin x="-636"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21/09/2018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21/09/2018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21/09/2018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21/09/2018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21/09/2018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21/09/2018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21/09/2018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21/09/2018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21/09/2018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0.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smtClean="0"/>
              <a:t>Inteligencia de negocios ETL</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Aplicaciones de los procesos ETL</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10</a:t>
            </a:fld>
            <a:endParaRPr lang="es-ES_tradnl"/>
          </a:p>
        </p:txBody>
      </p:sp>
      <p:sp>
        <p:nvSpPr>
          <p:cNvPr id="4" name="3 Rectángulo"/>
          <p:cNvSpPr/>
          <p:nvPr/>
        </p:nvSpPr>
        <p:spPr>
          <a:xfrm>
            <a:off x="965915" y="1028343"/>
            <a:ext cx="10753860" cy="3139321"/>
          </a:xfrm>
          <a:prstGeom prst="rect">
            <a:avLst/>
          </a:prstGeom>
        </p:spPr>
        <p:txBody>
          <a:bodyPr wrap="square">
            <a:spAutoFit/>
          </a:bodyPr>
          <a:lstStyle/>
          <a:p>
            <a:r>
              <a:rPr lang="es-MX" dirty="0"/>
              <a:t>Gracias a los procesos ETL es posible que cualquier organización:</a:t>
            </a:r>
          </a:p>
          <a:p>
            <a:r>
              <a:rPr lang="es-MX" dirty="0"/>
              <a:t/>
            </a:r>
            <a:br>
              <a:rPr lang="es-MX" dirty="0"/>
            </a:br>
            <a:r>
              <a:rPr lang="es-MX" dirty="0"/>
              <a:t>    •    Mueva datos desde una o múltiples fuentes.</a:t>
            </a:r>
            <a:br>
              <a:rPr lang="es-MX" dirty="0"/>
            </a:br>
            <a:r>
              <a:rPr lang="es-MX" dirty="0"/>
              <a:t>    •    Reformatee esos datos y los limpie, cuando sea necesario.</a:t>
            </a:r>
            <a:br>
              <a:rPr lang="es-MX" dirty="0"/>
            </a:br>
            <a:r>
              <a:rPr lang="es-MX" dirty="0"/>
              <a:t>    •    Los cargue en otro lugar como una base de datos, un data </a:t>
            </a:r>
            <a:r>
              <a:rPr lang="es-MX" dirty="0" err="1"/>
              <a:t>mart</a:t>
            </a:r>
            <a:r>
              <a:rPr lang="es-MX" dirty="0"/>
              <a:t> o un data </a:t>
            </a:r>
            <a:r>
              <a:rPr lang="es-MX" dirty="0" err="1"/>
              <a:t>warehouse</a:t>
            </a:r>
            <a:r>
              <a:rPr lang="es-MX" dirty="0"/>
              <a:t>.</a:t>
            </a:r>
            <a:br>
              <a:rPr lang="es-MX" dirty="0"/>
            </a:br>
            <a:r>
              <a:rPr lang="es-MX" dirty="0"/>
              <a:t>    •    Una vez alojados en destino, esos datos se analicen.</a:t>
            </a:r>
            <a:br>
              <a:rPr lang="es-MX" dirty="0"/>
            </a:br>
            <a:r>
              <a:rPr lang="es-MX" dirty="0"/>
              <a:t>    •    O, cuando ya están cargados en su ubicación definitiva, se empleen en otro sistema operacional, para apoyar un proceso de negocio.</a:t>
            </a:r>
            <a:br>
              <a:rPr lang="es-MX" dirty="0"/>
            </a:br>
            <a:r>
              <a:rPr lang="es-MX" dirty="0"/>
              <a:t> </a:t>
            </a:r>
            <a:br>
              <a:rPr lang="es-MX" dirty="0"/>
            </a:br>
            <a:r>
              <a:rPr lang="es-MX" dirty="0"/>
              <a:t>No obstante, las herramientas ETL no tienen por qué utilizarse sólo en entornos de Data </a:t>
            </a:r>
            <a:r>
              <a:rPr lang="es-MX" dirty="0" err="1"/>
              <a:t>Warehousing</a:t>
            </a:r>
            <a:r>
              <a:rPr lang="es-MX" dirty="0"/>
              <a:t> o construcción de un Data </a:t>
            </a:r>
            <a:r>
              <a:rPr lang="es-MX" dirty="0" err="1"/>
              <a:t>Warehouse</a:t>
            </a:r>
            <a:r>
              <a:rPr lang="es-MX" dirty="0"/>
              <a:t>, sino que pueden ser útiles para multitud de propósitos, como por ejemplo:</a:t>
            </a:r>
          </a:p>
        </p:txBody>
      </p:sp>
    </p:spTree>
    <p:extLst>
      <p:ext uri="{BB962C8B-B14F-4D97-AF65-F5344CB8AC3E}">
        <p14:creationId xmlns:p14="http://schemas.microsoft.com/office/powerpoint/2010/main" val="2147682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Aplicaciones de los procesos ETL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11</a:t>
            </a:fld>
            <a:endParaRPr lang="es-ES_tradnl"/>
          </a:p>
        </p:txBody>
      </p:sp>
      <p:sp>
        <p:nvSpPr>
          <p:cNvPr id="4" name="3 Rectángulo"/>
          <p:cNvSpPr/>
          <p:nvPr/>
        </p:nvSpPr>
        <p:spPr>
          <a:xfrm>
            <a:off x="965915" y="1298387"/>
            <a:ext cx="10354615" cy="4524315"/>
          </a:xfrm>
          <a:prstGeom prst="rect">
            <a:avLst/>
          </a:prstGeom>
        </p:spPr>
        <p:txBody>
          <a:bodyPr wrap="square">
            <a:spAutoFit/>
          </a:bodyPr>
          <a:lstStyle/>
          <a:p>
            <a:r>
              <a:rPr lang="es-MX" dirty="0"/>
              <a:t>  •  Tareas de Bases de datos: que también se utilizan para consolidar, migrar y sincronizar</a:t>
            </a:r>
            <a:br>
              <a:rPr lang="es-MX" dirty="0"/>
            </a:br>
            <a:r>
              <a:rPr lang="es-MX" dirty="0"/>
              <a:t>bases de datos operativas.</a:t>
            </a:r>
            <a:br>
              <a:rPr lang="es-MX" dirty="0"/>
            </a:br>
            <a:r>
              <a:rPr lang="es-MX" dirty="0"/>
              <a:t>   •  Migración de datos entre diferentes aplicaciones por cambios de versión o cambio de</a:t>
            </a:r>
            <a:br>
              <a:rPr lang="es-MX" dirty="0"/>
            </a:br>
            <a:r>
              <a:rPr lang="es-MX" dirty="0"/>
              <a:t>aplicativos.</a:t>
            </a:r>
            <a:br>
              <a:rPr lang="es-MX" dirty="0"/>
            </a:br>
            <a:r>
              <a:rPr lang="es-MX" dirty="0"/>
              <a:t>   •  Sincronización entre diferentes sistemas operacionales (por ejemplo, entre nuestro entorno</a:t>
            </a:r>
            <a:br>
              <a:rPr lang="es-MX" dirty="0"/>
            </a:br>
            <a:r>
              <a:rPr lang="es-MX" dirty="0"/>
              <a:t>ERP y la web de ventas).</a:t>
            </a:r>
            <a:br>
              <a:rPr lang="es-MX" dirty="0"/>
            </a:br>
            <a:r>
              <a:rPr lang="es-MX" dirty="0"/>
              <a:t>   •  Consolidación de datos: sistemas con grandes volúmenes de datos que son consolidados</a:t>
            </a:r>
            <a:br>
              <a:rPr lang="es-MX" dirty="0"/>
            </a:br>
            <a:r>
              <a:rPr lang="es-MX" dirty="0"/>
              <a:t>en sistemas paralelos, ya sea para mantener históricos o para llevar a cabo procesos de</a:t>
            </a:r>
            <a:br>
              <a:rPr lang="es-MX" dirty="0"/>
            </a:br>
            <a:r>
              <a:rPr lang="es-MX" dirty="0"/>
              <a:t>borrado en los sistemas originales.</a:t>
            </a:r>
            <a:br>
              <a:rPr lang="es-MX" dirty="0"/>
            </a:br>
            <a:r>
              <a:rPr lang="es-MX" dirty="0"/>
              <a:t>   •  </a:t>
            </a:r>
            <a:r>
              <a:rPr lang="es-MX" dirty="0" err="1"/>
              <a:t>Interfases</a:t>
            </a:r>
            <a:r>
              <a:rPr lang="es-MX" dirty="0"/>
              <a:t> de datos con sistemas externos: como el envío de información a clientes o</a:t>
            </a:r>
            <a:br>
              <a:rPr lang="es-MX" dirty="0"/>
            </a:br>
            <a:r>
              <a:rPr lang="es-MX" dirty="0"/>
              <a:t>proveedores. También servirían para la recepción, proceso e integración de la información</a:t>
            </a:r>
            <a:br>
              <a:rPr lang="es-MX" dirty="0"/>
            </a:br>
            <a:r>
              <a:rPr lang="es-MX" dirty="0"/>
              <a:t>recibida.</a:t>
            </a:r>
            <a:br>
              <a:rPr lang="es-MX" dirty="0"/>
            </a:br>
            <a:r>
              <a:rPr lang="es-MX" dirty="0"/>
              <a:t>   •  </a:t>
            </a:r>
            <a:r>
              <a:rPr lang="es-MX" dirty="0" err="1"/>
              <a:t>Interfases</a:t>
            </a:r>
            <a:r>
              <a:rPr lang="es-MX" dirty="0"/>
              <a:t> con sistemas </a:t>
            </a:r>
            <a:r>
              <a:rPr lang="es-MX" dirty="0" err="1"/>
              <a:t>Frontoffice</a:t>
            </a:r>
            <a:r>
              <a:rPr lang="es-MX" dirty="0"/>
              <a:t>: serían </a:t>
            </a:r>
            <a:r>
              <a:rPr lang="es-MX" dirty="0" err="1"/>
              <a:t>interfases</a:t>
            </a:r>
            <a:r>
              <a:rPr lang="es-MX" dirty="0"/>
              <a:t> de subida/bajada con sistemas de</a:t>
            </a:r>
            <a:br>
              <a:rPr lang="es-MX" dirty="0"/>
            </a:br>
            <a:r>
              <a:rPr lang="es-MX" dirty="0"/>
              <a:t>venta.</a:t>
            </a:r>
            <a:br>
              <a:rPr lang="es-MX" dirty="0"/>
            </a:br>
            <a:r>
              <a:rPr lang="es-MX" dirty="0"/>
              <a:t>   •  Otros cometidos: como la actualización de usuarios a sistemas paralelos o la preparación de procesos masivos (tipo </a:t>
            </a:r>
            <a:r>
              <a:rPr lang="es-MX" dirty="0" err="1"/>
              <a:t>mailings</a:t>
            </a:r>
            <a:r>
              <a:rPr lang="es-MX" dirty="0"/>
              <a:t> o </a:t>
            </a:r>
            <a:r>
              <a:rPr lang="es-MX" dirty="0" err="1"/>
              <a:t>newsletter</a:t>
            </a:r>
            <a:r>
              <a:rPr lang="es-MX" dirty="0"/>
              <a:t>).</a:t>
            </a:r>
            <a:endParaRPr lang="es-CO" dirty="0"/>
          </a:p>
        </p:txBody>
      </p:sp>
    </p:spTree>
    <p:extLst>
      <p:ext uri="{BB962C8B-B14F-4D97-AF65-F5344CB8AC3E}">
        <p14:creationId xmlns:p14="http://schemas.microsoft.com/office/powerpoint/2010/main" val="3112621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Otros usos de los procesos ETL</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12</a:t>
            </a:fld>
            <a:endParaRPr lang="es-ES_tradnl"/>
          </a:p>
        </p:txBody>
      </p:sp>
      <p:sp>
        <p:nvSpPr>
          <p:cNvPr id="4" name="3 Rectángulo"/>
          <p:cNvSpPr/>
          <p:nvPr/>
        </p:nvSpPr>
        <p:spPr>
          <a:xfrm>
            <a:off x="1081825" y="1582341"/>
            <a:ext cx="10148552" cy="2862322"/>
          </a:xfrm>
          <a:prstGeom prst="rect">
            <a:avLst/>
          </a:prstGeom>
        </p:spPr>
        <p:txBody>
          <a:bodyPr wrap="square">
            <a:spAutoFit/>
          </a:bodyPr>
          <a:lstStyle/>
          <a:p>
            <a:r>
              <a:rPr lang="es-MX" dirty="0"/>
              <a:t>Los procesos ETL no sólo se utilizan cuando sobreviene la aparición de nuevas aplicaciones que se han de incorporar a las rutinas de la organización, sino que también es frecuente emplearlas para la integración con sistemas heredados.</a:t>
            </a:r>
          </a:p>
          <a:p>
            <a:r>
              <a:rPr lang="es-MX" dirty="0"/>
              <a:t/>
            </a:r>
            <a:br>
              <a:rPr lang="es-MX" dirty="0"/>
            </a:br>
            <a:r>
              <a:rPr lang="es-MX" dirty="0"/>
              <a:t>Cuando se habla de sistemas heredados se está haciendo referencia a las aplicaciones antiguas que existen en el entorno de la empresa. Muchas veces, estos sistemas se deben integrar con nuevos aplicativos, por ejemplo con </a:t>
            </a:r>
            <a:r>
              <a:rPr lang="es-MX" dirty="0" err="1"/>
              <a:t>ERPs</a:t>
            </a:r>
            <a:r>
              <a:rPr lang="es-MX" dirty="0"/>
              <a:t>.</a:t>
            </a:r>
          </a:p>
          <a:p>
            <a:r>
              <a:rPr lang="es-MX" dirty="0"/>
              <a:t/>
            </a:r>
            <a:br>
              <a:rPr lang="es-MX" dirty="0"/>
            </a:br>
            <a:r>
              <a:rPr lang="es-MX" dirty="0"/>
              <a:t>La principal dificultad que puede presentarse en este tipo de situaciones es que la tecnología utilizada en estas aplicaciones antiguas complica la integración con los nuevos programas.</a:t>
            </a:r>
          </a:p>
        </p:txBody>
      </p:sp>
    </p:spTree>
    <p:extLst>
      <p:ext uri="{BB962C8B-B14F-4D97-AF65-F5344CB8AC3E}">
        <p14:creationId xmlns:p14="http://schemas.microsoft.com/office/powerpoint/2010/main" val="506566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DATAWARE 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13</a:t>
            </a:fld>
            <a:endParaRPr lang="es-ES_tradnl"/>
          </a:p>
        </p:txBody>
      </p:sp>
      <p:sp>
        <p:nvSpPr>
          <p:cNvPr id="4" name="3 CuadroTexto"/>
          <p:cNvSpPr txBox="1"/>
          <p:nvPr/>
        </p:nvSpPr>
        <p:spPr>
          <a:xfrm>
            <a:off x="1210614" y="1517591"/>
            <a:ext cx="9452588" cy="923330"/>
          </a:xfrm>
          <a:prstGeom prst="rect">
            <a:avLst/>
          </a:prstGeom>
          <a:noFill/>
        </p:spPr>
        <p:txBody>
          <a:bodyPr wrap="none" rtlCol="0">
            <a:spAutoFit/>
          </a:bodyPr>
          <a:lstStyle/>
          <a:p>
            <a:r>
              <a:rPr lang="es-MX" b="1" dirty="0"/>
              <a:t>Un Data </a:t>
            </a:r>
            <a:r>
              <a:rPr lang="es-MX" b="1" dirty="0" err="1"/>
              <a:t>Warehouse</a:t>
            </a:r>
            <a:r>
              <a:rPr lang="es-MX" b="1" dirty="0"/>
              <a:t> es un almacén electrónico donde generalmente una empresa u organización </a:t>
            </a:r>
            <a:endParaRPr lang="es-MX" b="1" dirty="0" smtClean="0"/>
          </a:p>
          <a:p>
            <a:r>
              <a:rPr lang="es-MX" b="1" dirty="0" smtClean="0"/>
              <a:t>mantiene </a:t>
            </a:r>
            <a:r>
              <a:rPr lang="es-MX" b="1" dirty="0"/>
              <a:t>una gran cantidad de información</a:t>
            </a:r>
            <a:r>
              <a:rPr lang="es-MX" dirty="0"/>
              <a:t>. Los datos de un data </a:t>
            </a:r>
            <a:r>
              <a:rPr lang="es-MX" dirty="0" err="1" smtClean="0"/>
              <a:t>warehouse</a:t>
            </a:r>
            <a:endParaRPr lang="es-MX" dirty="0" smtClean="0"/>
          </a:p>
          <a:p>
            <a:r>
              <a:rPr lang="es-MX" b="1" dirty="0"/>
              <a:t> deben almacenarse de forma segura, fiable, fácil de recuperar y fácil de administrar</a:t>
            </a:r>
            <a:r>
              <a:rPr lang="es-MX" dirty="0"/>
              <a:t>.</a:t>
            </a:r>
            <a:endParaRPr lang="es-CO" dirty="0"/>
          </a:p>
        </p:txBody>
      </p:sp>
      <p:pic>
        <p:nvPicPr>
          <p:cNvPr id="2050" name="Picture 2" descr="Data 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1676" y="2440921"/>
            <a:ext cx="5190972" cy="3463120"/>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824248" y="2764720"/>
            <a:ext cx="5112660" cy="3139321"/>
          </a:xfrm>
          <a:prstGeom prst="rect">
            <a:avLst/>
          </a:prstGeom>
          <a:noFill/>
        </p:spPr>
        <p:txBody>
          <a:bodyPr wrap="square" rtlCol="0">
            <a:spAutoFit/>
          </a:bodyPr>
          <a:lstStyle/>
          <a:p>
            <a:r>
              <a:rPr lang="es-MX" dirty="0"/>
              <a:t>El concepto de data </a:t>
            </a:r>
            <a:r>
              <a:rPr lang="es-MX" dirty="0" err="1"/>
              <a:t>warehouse</a:t>
            </a:r>
            <a:r>
              <a:rPr lang="es-MX" dirty="0"/>
              <a:t> se originó en </a:t>
            </a:r>
            <a:r>
              <a:rPr lang="es-MX" dirty="0" smtClean="0"/>
              <a:t>1988</a:t>
            </a:r>
          </a:p>
          <a:p>
            <a:r>
              <a:rPr lang="es-MX" dirty="0" smtClean="0"/>
              <a:t> </a:t>
            </a:r>
            <a:r>
              <a:rPr lang="es-MX" dirty="0"/>
              <a:t>con el trabajo de los investigadores de IBM, </a:t>
            </a:r>
            <a:endParaRPr lang="es-MX" dirty="0" smtClean="0"/>
          </a:p>
          <a:p>
            <a:r>
              <a:rPr lang="es-MX" dirty="0" smtClean="0"/>
              <a:t>Barry </a:t>
            </a:r>
            <a:r>
              <a:rPr lang="es-MX" dirty="0" err="1"/>
              <a:t>Devlin</a:t>
            </a:r>
            <a:r>
              <a:rPr lang="es-MX" dirty="0"/>
              <a:t> y Paul Murphy aunque </a:t>
            </a:r>
            <a:r>
              <a:rPr lang="es-MX" dirty="0" smtClean="0"/>
              <a:t>el</a:t>
            </a:r>
          </a:p>
          <a:p>
            <a:r>
              <a:rPr lang="es-MX" dirty="0" smtClean="0"/>
              <a:t> </a:t>
            </a:r>
            <a:r>
              <a:rPr lang="es-MX" dirty="0"/>
              <a:t>término data </a:t>
            </a:r>
            <a:r>
              <a:rPr lang="es-MX" dirty="0" err="1"/>
              <a:t>warehouse</a:t>
            </a:r>
            <a:r>
              <a:rPr lang="es-MX" dirty="0"/>
              <a:t> fue acuñado por William </a:t>
            </a:r>
            <a:endParaRPr lang="es-MX" dirty="0" smtClean="0"/>
          </a:p>
          <a:p>
            <a:r>
              <a:rPr lang="es-MX" dirty="0" smtClean="0"/>
              <a:t>H</a:t>
            </a:r>
            <a:r>
              <a:rPr lang="es-MX" dirty="0"/>
              <a:t>. </a:t>
            </a:r>
            <a:r>
              <a:rPr lang="es-MX" dirty="0" err="1"/>
              <a:t>Inmon</a:t>
            </a:r>
            <a:r>
              <a:rPr lang="es-MX" dirty="0"/>
              <a:t>, el cual es conocido como el </a:t>
            </a:r>
            <a:r>
              <a:rPr lang="es-MX" dirty="0" smtClean="0"/>
              <a:t>padre</a:t>
            </a:r>
          </a:p>
          <a:p>
            <a:r>
              <a:rPr lang="es-MX" dirty="0" smtClean="0"/>
              <a:t> </a:t>
            </a:r>
            <a:r>
              <a:rPr lang="es-MX" dirty="0"/>
              <a:t>de Data </a:t>
            </a:r>
            <a:r>
              <a:rPr lang="es-MX" dirty="0" err="1"/>
              <a:t>Warehousing</a:t>
            </a:r>
            <a:r>
              <a:rPr lang="es-MX" dirty="0"/>
              <a:t>. </a:t>
            </a:r>
            <a:endParaRPr lang="es-MX" dirty="0" smtClean="0"/>
          </a:p>
          <a:p>
            <a:r>
              <a:rPr lang="es-MX" b="1" dirty="0" err="1" smtClean="0"/>
              <a:t>Inmon</a:t>
            </a:r>
            <a:r>
              <a:rPr lang="es-MX" b="1" dirty="0" smtClean="0"/>
              <a:t> </a:t>
            </a:r>
            <a:r>
              <a:rPr lang="es-MX" b="1" dirty="0"/>
              <a:t>describió un data </a:t>
            </a:r>
            <a:r>
              <a:rPr lang="es-MX" b="1" dirty="0" err="1"/>
              <a:t>warehouse</a:t>
            </a:r>
            <a:r>
              <a:rPr lang="es-MX" b="1" dirty="0"/>
              <a:t> </a:t>
            </a:r>
            <a:endParaRPr lang="es-MX" b="1" dirty="0" smtClean="0"/>
          </a:p>
          <a:p>
            <a:r>
              <a:rPr lang="es-MX" b="1" dirty="0" smtClean="0"/>
              <a:t>como </a:t>
            </a:r>
            <a:r>
              <a:rPr lang="es-MX" b="1" dirty="0"/>
              <a:t>una colección de datos orientada a un </a:t>
            </a:r>
            <a:endParaRPr lang="es-MX" b="1" dirty="0" smtClean="0"/>
          </a:p>
          <a:p>
            <a:r>
              <a:rPr lang="es-MX" b="1" dirty="0" smtClean="0"/>
              <a:t>tema </a:t>
            </a:r>
            <a:r>
              <a:rPr lang="es-MX" b="1" dirty="0"/>
              <a:t>específico, integrado, variante en el </a:t>
            </a:r>
            <a:r>
              <a:rPr lang="es-MX" b="1" dirty="0" smtClean="0"/>
              <a:t>tiempo</a:t>
            </a:r>
          </a:p>
          <a:p>
            <a:r>
              <a:rPr lang="es-MX" b="1" dirty="0" smtClean="0"/>
              <a:t> </a:t>
            </a:r>
            <a:r>
              <a:rPr lang="es-MX" b="1" dirty="0"/>
              <a:t>y no volátil, que soporta el proceso de toma de decisiones</a:t>
            </a:r>
            <a:r>
              <a:rPr lang="es-MX" dirty="0"/>
              <a:t>.</a:t>
            </a:r>
            <a:endParaRPr lang="es-CO" dirty="0"/>
          </a:p>
        </p:txBody>
      </p:sp>
    </p:spTree>
    <p:extLst>
      <p:ext uri="{BB962C8B-B14F-4D97-AF65-F5344CB8AC3E}">
        <p14:creationId xmlns:p14="http://schemas.microsoft.com/office/powerpoint/2010/main" val="13342332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DATAWARE 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14</a:t>
            </a:fld>
            <a:endParaRPr lang="es-ES_tradnl"/>
          </a:p>
        </p:txBody>
      </p:sp>
      <p:sp>
        <p:nvSpPr>
          <p:cNvPr id="4" name="3 CuadroTexto"/>
          <p:cNvSpPr txBox="1"/>
          <p:nvPr/>
        </p:nvSpPr>
        <p:spPr>
          <a:xfrm>
            <a:off x="965917" y="1466075"/>
            <a:ext cx="5565892" cy="5078313"/>
          </a:xfrm>
          <a:prstGeom prst="rect">
            <a:avLst/>
          </a:prstGeom>
          <a:noFill/>
        </p:spPr>
        <p:txBody>
          <a:bodyPr wrap="square" rtlCol="0">
            <a:spAutoFit/>
          </a:bodyPr>
          <a:lstStyle/>
          <a:p>
            <a:r>
              <a:rPr lang="es-MX" b="1" dirty="0"/>
              <a:t>Un data </a:t>
            </a:r>
            <a:r>
              <a:rPr lang="es-MX" b="1" dirty="0" err="1"/>
              <a:t>warehouse</a:t>
            </a:r>
            <a:r>
              <a:rPr lang="es-MX" b="1" dirty="0"/>
              <a:t> es un repositorio unificado para todos los datos que recogen los diversos sistemas de una empresa. El repositorio puede ser físico o lógico y hace hincapié en la captura de datos de diversas fuentes</a:t>
            </a:r>
            <a:r>
              <a:rPr lang="es-MX" dirty="0"/>
              <a:t> sobre todo para fines analíticos y de acceso.</a:t>
            </a:r>
          </a:p>
          <a:p>
            <a:r>
              <a:rPr lang="es-MX" dirty="0"/>
              <a:t>Normalmente, un data </a:t>
            </a:r>
            <a:r>
              <a:rPr lang="es-MX" dirty="0" err="1"/>
              <a:t>warehouse</a:t>
            </a:r>
            <a:r>
              <a:rPr lang="es-MX" dirty="0"/>
              <a:t> se aloja en un servidor corporativo o cada vez más, en la nube. Los datos de diferentes aplicaciones de procesamiento de transacciones Online (OLTP) y otras fuentes se extraen selectivamente para su uso por aplicaciones analíticas y de consultas por usuarios</a:t>
            </a:r>
            <a:r>
              <a:rPr lang="es-MX" dirty="0" smtClean="0"/>
              <a:t>.</a:t>
            </a:r>
          </a:p>
          <a:p>
            <a:endParaRPr lang="es-MX" dirty="0"/>
          </a:p>
          <a:p>
            <a:r>
              <a:rPr lang="es-MX" dirty="0" smtClean="0"/>
              <a:t>Data </a:t>
            </a:r>
            <a:r>
              <a:rPr lang="es-MX" dirty="0" err="1"/>
              <a:t>Warehouse</a:t>
            </a:r>
            <a:r>
              <a:rPr lang="es-MX" dirty="0"/>
              <a:t> es una arquitectura de almacenamiento de datos que </a:t>
            </a:r>
            <a:r>
              <a:rPr lang="es-MX" b="1" dirty="0"/>
              <a:t>permite a los ejecutivos de negocios organizar, comprender y utilizar sus datos para tomar decisiones estratégicas</a:t>
            </a:r>
            <a:r>
              <a:rPr lang="es-MX" dirty="0"/>
              <a:t>. Un data </a:t>
            </a:r>
            <a:r>
              <a:rPr lang="es-MX" dirty="0" err="1"/>
              <a:t>warehouse</a:t>
            </a:r>
            <a:r>
              <a:rPr lang="es-MX" dirty="0"/>
              <a:t> es una arquitectura conocida ya en muchas empresas modernas.</a:t>
            </a:r>
          </a:p>
          <a:p>
            <a:endParaRPr lang="es-CO" dirty="0"/>
          </a:p>
        </p:txBody>
      </p:sp>
      <p:sp>
        <p:nvSpPr>
          <p:cNvPr id="5" name="AutoShape 2" descr="Resultado de imagen para DATAWAREHOUS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3076" name="Picture 4" descr="Resultado de imagen para DATAWAREHOU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809" y="1365161"/>
            <a:ext cx="5286375"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7659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b="0" dirty="0"/>
              <a:t>Estructuras de un Data </a:t>
            </a:r>
            <a:r>
              <a:rPr lang="es-CO" b="0" dirty="0" err="1"/>
              <a:t>Warehouse</a:t>
            </a:r>
            <a:r>
              <a:rPr lang="es-CO" dirty="0"/>
              <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15</a:t>
            </a:fld>
            <a:endParaRPr lang="es-ES_tradnl"/>
          </a:p>
        </p:txBody>
      </p:sp>
      <p:sp>
        <p:nvSpPr>
          <p:cNvPr id="4" name="3 CuadroTexto"/>
          <p:cNvSpPr txBox="1"/>
          <p:nvPr/>
        </p:nvSpPr>
        <p:spPr>
          <a:xfrm>
            <a:off x="488740" y="1403040"/>
            <a:ext cx="9336135" cy="4247317"/>
          </a:xfrm>
          <a:prstGeom prst="rect">
            <a:avLst/>
          </a:prstGeom>
          <a:noFill/>
        </p:spPr>
        <p:txBody>
          <a:bodyPr wrap="square" rtlCol="0">
            <a:spAutoFit/>
          </a:bodyPr>
          <a:lstStyle/>
          <a:p>
            <a:r>
              <a:rPr lang="es-MX" b="1" dirty="0"/>
              <a:t>La arquitectura de un data </a:t>
            </a:r>
            <a:r>
              <a:rPr lang="es-MX" b="1" dirty="0" err="1"/>
              <a:t>warehouse</a:t>
            </a:r>
            <a:r>
              <a:rPr lang="es-MX" b="1" dirty="0"/>
              <a:t> puede ser dividida en tres estructuras simplificadas: básica, básica con un área de ensayo y básica con área de ensayo y data </a:t>
            </a:r>
            <a:r>
              <a:rPr lang="es-MX" b="1" dirty="0" err="1"/>
              <a:t>marts</a:t>
            </a:r>
            <a:r>
              <a:rPr lang="es-MX" dirty="0" smtClean="0"/>
              <a:t>.</a:t>
            </a:r>
          </a:p>
          <a:p>
            <a:endParaRPr lang="es-MX" dirty="0"/>
          </a:p>
          <a:p>
            <a:r>
              <a:rPr lang="es-MX" b="1" dirty="0"/>
              <a:t>Con una estructura básica</a:t>
            </a:r>
            <a:r>
              <a:rPr lang="es-MX" dirty="0"/>
              <a:t>, sistemas operativos y archivos planos proporcionan datos en bruto que se almacenan junto con metadatos. Los usuarios finales pueden acceder a ellos para su análisis, generación de informes y minería.</a:t>
            </a:r>
          </a:p>
          <a:p>
            <a:endParaRPr lang="es-MX" b="1" dirty="0" smtClean="0"/>
          </a:p>
          <a:p>
            <a:r>
              <a:rPr lang="es-MX" b="1" dirty="0" smtClean="0"/>
              <a:t>Al </a:t>
            </a:r>
            <a:r>
              <a:rPr lang="es-MX" b="1" dirty="0"/>
              <a:t>añadir un área de ensayo</a:t>
            </a:r>
            <a:r>
              <a:rPr lang="es-MX" dirty="0"/>
              <a:t> que se puede colocar entre las fuentes de datos y el almacén, ésta proporciona un lugar donde los datos se pueden limpiar antes de entrar en el almacén. Es posible personalizar la arquitectura del almacén para diferentes grupos dentro de la organización.</a:t>
            </a:r>
          </a:p>
          <a:p>
            <a:endParaRPr lang="es-MX" b="1" dirty="0" smtClean="0"/>
          </a:p>
          <a:p>
            <a:r>
              <a:rPr lang="es-MX" b="1" dirty="0" smtClean="0"/>
              <a:t>Se </a:t>
            </a:r>
            <a:r>
              <a:rPr lang="es-MX" b="1" dirty="0"/>
              <a:t>puede hacer agregando data </a:t>
            </a:r>
            <a:r>
              <a:rPr lang="es-MX" b="1" dirty="0" err="1"/>
              <a:t>marts</a:t>
            </a:r>
            <a:r>
              <a:rPr lang="es-MX" dirty="0"/>
              <a:t>, que son sistemas diseñados para una línea de negocio en particular. Se pueden tener data </a:t>
            </a:r>
            <a:r>
              <a:rPr lang="es-MX" dirty="0" err="1"/>
              <a:t>marts</a:t>
            </a:r>
            <a:r>
              <a:rPr lang="es-MX" dirty="0"/>
              <a:t> separados para ventas, inventario y compras, por ejemplo, y los usuarios finales pueden acceder a datos de uno o de todos los data </a:t>
            </a:r>
            <a:r>
              <a:rPr lang="es-MX" dirty="0" err="1"/>
              <a:t>marts</a:t>
            </a:r>
            <a:r>
              <a:rPr lang="es-MX" dirty="0"/>
              <a:t> del departamento.</a:t>
            </a:r>
          </a:p>
          <a:p>
            <a:endParaRPr lang="es-CO" dirty="0"/>
          </a:p>
        </p:txBody>
      </p:sp>
    </p:spTree>
    <p:extLst>
      <p:ext uri="{BB962C8B-B14F-4D97-AF65-F5344CB8AC3E}">
        <p14:creationId xmlns:p14="http://schemas.microsoft.com/office/powerpoint/2010/main" val="2392723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Estructura de un </a:t>
            </a:r>
            <a:r>
              <a:rPr lang="es-MX" dirty="0" err="1" smtClean="0"/>
              <a:t>datawarehouse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16</a:t>
            </a:fld>
            <a:endParaRPr lang="es-ES_tradnl"/>
          </a:p>
        </p:txBody>
      </p:sp>
      <p:sp>
        <p:nvSpPr>
          <p:cNvPr id="4" name="AutoShape 2" descr="Resultado de imagen para dataWAREHOUSE datalak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5124" name="Picture 4"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099" y="2130157"/>
            <a:ext cx="86106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003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Pasado y presente del Data </a:t>
            </a:r>
            <a:r>
              <a:rPr lang="es-MX" dirty="0" err="1"/>
              <a:t>Warehouse</a:t>
            </a:r>
            <a:r>
              <a:rPr lang="es-MX" dirty="0"/>
              <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17</a:t>
            </a:fld>
            <a:endParaRPr lang="es-ES_tradnl"/>
          </a:p>
        </p:txBody>
      </p:sp>
      <p:sp>
        <p:nvSpPr>
          <p:cNvPr id="4" name="3 CuadroTexto"/>
          <p:cNvSpPr txBox="1"/>
          <p:nvPr/>
        </p:nvSpPr>
        <p:spPr>
          <a:xfrm>
            <a:off x="282388" y="1504712"/>
            <a:ext cx="11909612" cy="4524315"/>
          </a:xfrm>
          <a:prstGeom prst="rect">
            <a:avLst/>
          </a:prstGeom>
          <a:noFill/>
        </p:spPr>
        <p:txBody>
          <a:bodyPr wrap="square" rtlCol="0">
            <a:spAutoFit/>
          </a:bodyPr>
          <a:lstStyle/>
          <a:p>
            <a:r>
              <a:rPr lang="es-MX" dirty="0"/>
              <a:t>Históricamente, los data </a:t>
            </a:r>
            <a:r>
              <a:rPr lang="es-MX" dirty="0" err="1"/>
              <a:t>warehouses</a:t>
            </a:r>
            <a:r>
              <a:rPr lang="es-MX" dirty="0"/>
              <a:t> se habían formado utilizando datos repetitivos estructurados que eran filtrados antes de entrar en el data </a:t>
            </a:r>
            <a:r>
              <a:rPr lang="es-MX" dirty="0" err="1"/>
              <a:t>warehouse</a:t>
            </a:r>
            <a:r>
              <a:rPr lang="es-MX" dirty="0"/>
              <a:t>. Sin embargo, </a:t>
            </a:r>
            <a:r>
              <a:rPr lang="es-MX" b="1" dirty="0"/>
              <a:t>en los últimos años, el data </a:t>
            </a:r>
            <a:r>
              <a:rPr lang="es-MX" b="1" dirty="0" err="1"/>
              <a:t>warehouse</a:t>
            </a:r>
            <a:r>
              <a:rPr lang="es-MX" b="1" dirty="0"/>
              <a:t> ha evolucionado debido a información contextual que ahora se puede adjuntar a los datos no estructurados y que también puede ser almacenada</a:t>
            </a:r>
            <a:r>
              <a:rPr lang="es-MX" dirty="0"/>
              <a:t>.</a:t>
            </a:r>
          </a:p>
          <a:p>
            <a:r>
              <a:rPr lang="es-MX" dirty="0"/>
              <a:t>Aquellos primeros datos relacionales estructurados no podían ser mezclados y emparejados para temas analíticos con datos textuales no estructurados. Pero con el advenimiento de la contextualización, estos tipos de análisis ahora sí pueden hacerse de forma naturales y fácil</a:t>
            </a:r>
            <a:r>
              <a:rPr lang="es-MX" dirty="0" smtClean="0"/>
              <a:t>.</a:t>
            </a:r>
          </a:p>
          <a:p>
            <a:endParaRPr lang="es-MX" dirty="0"/>
          </a:p>
          <a:p>
            <a:r>
              <a:rPr lang="es-MX" dirty="0"/>
              <a:t>En el data </a:t>
            </a:r>
            <a:r>
              <a:rPr lang="es-MX" dirty="0" err="1"/>
              <a:t>warehouse</a:t>
            </a:r>
            <a:r>
              <a:rPr lang="es-MX" dirty="0"/>
              <a:t>, </a:t>
            </a:r>
            <a:r>
              <a:rPr lang="es-MX" b="1" dirty="0"/>
              <a:t>datos no repetitivos, como los comentarios en una encuesta, correos electrónicos y conversaciones, se tratan de forma diferente a las ocurrencias repetitivas de datos, como el flujo de clics, mediciones o el procesamiento máquina o analógico</a:t>
            </a:r>
            <a:r>
              <a:rPr lang="es-MX" dirty="0"/>
              <a:t>. Los datos no repetitivos son datos basados en textos que fueron generados por la palabra escrita o hablada, leída y reformateada y, lo que es más importante, ahora puede ser contextualizada. Con el fin de extraer cualquier sentido de los datos no repetitivos para su uso en el Data </a:t>
            </a:r>
            <a:r>
              <a:rPr lang="es-MX" dirty="0" err="1"/>
              <a:t>Warehouse</a:t>
            </a:r>
            <a:r>
              <a:rPr lang="es-MX" dirty="0"/>
              <a:t>, deben tener el contexto de los datos establecidos.</a:t>
            </a:r>
          </a:p>
          <a:p>
            <a:endParaRPr lang="es-MX" b="1" dirty="0" smtClean="0"/>
          </a:p>
          <a:p>
            <a:r>
              <a:rPr lang="es-MX" b="1" dirty="0" smtClean="0"/>
              <a:t>En </a:t>
            </a:r>
            <a:r>
              <a:rPr lang="es-MX" b="1" dirty="0"/>
              <a:t>muchos casos, el contexto de los datos no repetitivos es más importante que los datos en sí. En cualquier caso, los datos no repetitivos no pueden utilizarse para la toma de decisiones hasta que se haya establecido el contexto.</a:t>
            </a:r>
            <a:endParaRPr lang="es-MX" dirty="0"/>
          </a:p>
          <a:p>
            <a:endParaRPr lang="es-CO" dirty="0"/>
          </a:p>
        </p:txBody>
      </p:sp>
    </p:spTree>
    <p:extLst>
      <p:ext uri="{BB962C8B-B14F-4D97-AF65-F5344CB8AC3E}">
        <p14:creationId xmlns:p14="http://schemas.microsoft.com/office/powerpoint/2010/main" val="31336658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CO" b="0" dirty="0" smtClean="0"/>
              <a:t>Data </a:t>
            </a:r>
            <a:r>
              <a:rPr lang="es-CO" b="0" dirty="0" err="1"/>
              <a:t>Lakes</a:t>
            </a:r>
            <a:r>
              <a:rPr lang="es-CO" b="0" dirty="0"/>
              <a:t> y Data </a:t>
            </a:r>
            <a:r>
              <a:rPr lang="es-CO" b="0" dirty="0" err="1" smtClean="0"/>
              <a:t>Warehouses</a:t>
            </a:r>
            <a:r>
              <a:rPr lang="es-CO" b="0" dirty="0" smtClean="0"/>
              <a:t> </a:t>
            </a:r>
            <a:r>
              <a:rPr lang="es-CO" dirty="0"/>
              <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18</a:t>
            </a:fld>
            <a:endParaRPr lang="es-ES_tradnl"/>
          </a:p>
        </p:txBody>
      </p:sp>
      <p:sp>
        <p:nvSpPr>
          <p:cNvPr id="4" name="3 CuadroTexto"/>
          <p:cNvSpPr txBox="1"/>
          <p:nvPr/>
        </p:nvSpPr>
        <p:spPr>
          <a:xfrm>
            <a:off x="254549" y="1337287"/>
            <a:ext cx="11503862" cy="1200329"/>
          </a:xfrm>
          <a:prstGeom prst="rect">
            <a:avLst/>
          </a:prstGeom>
          <a:noFill/>
        </p:spPr>
        <p:txBody>
          <a:bodyPr wrap="square" rtlCol="0">
            <a:spAutoFit/>
          </a:bodyPr>
          <a:lstStyle/>
          <a:p>
            <a:r>
              <a:rPr lang="es-MX" dirty="0"/>
              <a:t>Los data </a:t>
            </a:r>
            <a:r>
              <a:rPr lang="es-MX" dirty="0" err="1"/>
              <a:t>lakes</a:t>
            </a:r>
            <a:r>
              <a:rPr lang="es-MX" dirty="0"/>
              <a:t> han surgido en el paisaje de Data Management en los últimos años, sin embargo, </a:t>
            </a:r>
            <a:r>
              <a:rPr lang="es-MX" b="1" dirty="0"/>
              <a:t>data </a:t>
            </a:r>
            <a:r>
              <a:rPr lang="es-MX" b="1" dirty="0" err="1"/>
              <a:t>lake</a:t>
            </a:r>
            <a:r>
              <a:rPr lang="es-MX" b="1" dirty="0"/>
              <a:t> no es necesariamente un reemplazo del data </a:t>
            </a:r>
            <a:r>
              <a:rPr lang="es-MX" b="1" dirty="0" err="1"/>
              <a:t>warehouse</a:t>
            </a:r>
            <a:r>
              <a:rPr lang="es-MX" dirty="0"/>
              <a:t>. En cambio, </a:t>
            </a:r>
            <a:r>
              <a:rPr lang="es-MX" b="1" dirty="0"/>
              <a:t>complementan los esfuerzos existentes y dan soporte al descubrimiento de nuevas preguntas</a:t>
            </a:r>
            <a:r>
              <a:rPr lang="es-MX" dirty="0"/>
              <a:t>. Una vez que se descubren esas preguntas se optimizan las respuestas. Y optimizar puede significar moverse fuera del data </a:t>
            </a:r>
            <a:r>
              <a:rPr lang="es-MX" dirty="0" err="1"/>
              <a:t>lake</a:t>
            </a:r>
            <a:r>
              <a:rPr lang="es-MX" dirty="0"/>
              <a:t> para ir a un data </a:t>
            </a:r>
            <a:r>
              <a:rPr lang="es-MX" dirty="0" err="1"/>
              <a:t>mart</a:t>
            </a:r>
            <a:r>
              <a:rPr lang="es-MX" dirty="0"/>
              <a:t> o al data </a:t>
            </a:r>
            <a:r>
              <a:rPr lang="es-MX" dirty="0" err="1"/>
              <a:t>warehouse</a:t>
            </a:r>
            <a:r>
              <a:rPr lang="es-MX" dirty="0"/>
              <a:t>.</a:t>
            </a:r>
            <a:endParaRPr lang="es-CO" dirty="0"/>
          </a:p>
        </p:txBody>
      </p:sp>
      <p:pic>
        <p:nvPicPr>
          <p:cNvPr id="4098" name="Picture 2" descr="Imagen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197" y="2537616"/>
            <a:ext cx="6343650" cy="3571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905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a:t>
            </a:r>
            <a:r>
              <a:rPr lang="es-MX" dirty="0" smtClean="0"/>
              <a:t>iferencias </a:t>
            </a:r>
            <a:r>
              <a:rPr lang="es-MX" dirty="0"/>
              <a:t>clave entre data </a:t>
            </a:r>
            <a:r>
              <a:rPr lang="es-MX" dirty="0" err="1"/>
              <a:t>lake</a:t>
            </a:r>
            <a:r>
              <a:rPr lang="es-MX" dirty="0"/>
              <a:t> y data </a:t>
            </a:r>
            <a:r>
              <a:rPr lang="es-MX" dirty="0" err="1"/>
              <a:t>warehouse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19</a:t>
            </a:fld>
            <a:endParaRPr lang="es-ES_tradnl"/>
          </a:p>
        </p:txBody>
      </p:sp>
      <p:sp>
        <p:nvSpPr>
          <p:cNvPr id="4" name="3 CuadroTexto"/>
          <p:cNvSpPr txBox="1"/>
          <p:nvPr/>
        </p:nvSpPr>
        <p:spPr>
          <a:xfrm>
            <a:off x="318626" y="1530470"/>
            <a:ext cx="11599571" cy="3693319"/>
          </a:xfrm>
          <a:prstGeom prst="rect">
            <a:avLst/>
          </a:prstGeom>
          <a:noFill/>
        </p:spPr>
        <p:txBody>
          <a:bodyPr wrap="square" rtlCol="0">
            <a:spAutoFit/>
          </a:bodyPr>
          <a:lstStyle/>
          <a:p>
            <a:r>
              <a:rPr lang="es-MX" b="1" dirty="0"/>
              <a:t>Datos</a:t>
            </a:r>
            <a:r>
              <a:rPr lang="es-MX" dirty="0"/>
              <a:t>: Un data </a:t>
            </a:r>
            <a:r>
              <a:rPr lang="es-MX" dirty="0" err="1"/>
              <a:t>warehouse</a:t>
            </a:r>
            <a:r>
              <a:rPr lang="es-MX" dirty="0"/>
              <a:t> sólo almacena datos que han sido modelados o estructurados, mientras que un Data Lake no hace acepción de datos. Lo almacena todo, estructurado, </a:t>
            </a:r>
            <a:r>
              <a:rPr lang="es-MX" dirty="0" err="1"/>
              <a:t>semiestructurado</a:t>
            </a:r>
            <a:r>
              <a:rPr lang="es-MX" dirty="0"/>
              <a:t> y no estructurado.</a:t>
            </a:r>
          </a:p>
          <a:p>
            <a:endParaRPr lang="es-MX" b="1" dirty="0" smtClean="0"/>
          </a:p>
          <a:p>
            <a:r>
              <a:rPr lang="es-MX" b="1" dirty="0" smtClean="0"/>
              <a:t>Procesamiento</a:t>
            </a:r>
            <a:r>
              <a:rPr lang="es-MX" dirty="0"/>
              <a:t>: Antes de que una empresa pueda cargar datos en un data </a:t>
            </a:r>
            <a:r>
              <a:rPr lang="es-MX" dirty="0" err="1"/>
              <a:t>warehouse</a:t>
            </a:r>
            <a:r>
              <a:rPr lang="es-MX" dirty="0"/>
              <a:t>, primero debe darles forma y estructura, es decir, los datos deben ser modelados. Eso se llama </a:t>
            </a:r>
            <a:r>
              <a:rPr lang="es-MX" dirty="0" err="1"/>
              <a:t>schema-on-write</a:t>
            </a:r>
            <a:r>
              <a:rPr lang="es-MX" dirty="0"/>
              <a:t>. Con un data </a:t>
            </a:r>
            <a:r>
              <a:rPr lang="es-MX" dirty="0" err="1"/>
              <a:t>lake</a:t>
            </a:r>
            <a:r>
              <a:rPr lang="es-MX" dirty="0"/>
              <a:t>, sólo se cargan los datos sin procesar, tal y como están, y cuando esté listo para usar los datos, es cuando se le da forma y estructura. Eso se llama </a:t>
            </a:r>
            <a:r>
              <a:rPr lang="es-MX" dirty="0" err="1"/>
              <a:t>schema-on-read</a:t>
            </a:r>
            <a:r>
              <a:rPr lang="es-MX" dirty="0"/>
              <a:t>. Dos enfoques muy diferentes.</a:t>
            </a:r>
          </a:p>
          <a:p>
            <a:endParaRPr lang="es-MX" b="1" dirty="0" smtClean="0"/>
          </a:p>
          <a:p>
            <a:r>
              <a:rPr lang="es-MX" b="1" dirty="0" smtClean="0"/>
              <a:t>Almacenamiento</a:t>
            </a:r>
            <a:r>
              <a:rPr lang="es-MX" dirty="0"/>
              <a:t>: Una de las principales características de las tecnologías de </a:t>
            </a:r>
            <a:r>
              <a:rPr lang="es-MX" dirty="0" err="1"/>
              <a:t>big</a:t>
            </a:r>
            <a:r>
              <a:rPr lang="es-MX" dirty="0"/>
              <a:t> data, como </a:t>
            </a:r>
            <a:r>
              <a:rPr lang="es-MX" dirty="0" err="1"/>
              <a:t>Hadoop</a:t>
            </a:r>
            <a:r>
              <a:rPr lang="es-MX" dirty="0"/>
              <a:t>, es que el coste de almacenamiento de datos es relativamente bajo en comparación con el de un data </a:t>
            </a:r>
            <a:r>
              <a:rPr lang="es-MX" dirty="0" err="1"/>
              <a:t>warehouse</a:t>
            </a:r>
            <a:r>
              <a:rPr lang="es-MX" dirty="0"/>
              <a:t>. Hay dos razones principales para esto: en primer lugar, </a:t>
            </a:r>
            <a:r>
              <a:rPr lang="es-MX" dirty="0" err="1"/>
              <a:t>Hadoop</a:t>
            </a:r>
            <a:r>
              <a:rPr lang="es-MX" dirty="0"/>
              <a:t> es software de código abierto, por lo que la concesión de licencias y el soporte de la comunidad es gratuito. Y segundo, </a:t>
            </a:r>
            <a:r>
              <a:rPr lang="es-MX" dirty="0" err="1"/>
              <a:t>Hadoop</a:t>
            </a:r>
            <a:r>
              <a:rPr lang="es-MX" dirty="0"/>
              <a:t> está diseñado para ser instalado en hardware de bajo coste.</a:t>
            </a:r>
          </a:p>
          <a:p>
            <a:endParaRPr lang="es-CO" dirty="0"/>
          </a:p>
        </p:txBody>
      </p:sp>
    </p:spTree>
    <p:extLst>
      <p:ext uri="{BB962C8B-B14F-4D97-AF65-F5344CB8AC3E}">
        <p14:creationId xmlns:p14="http://schemas.microsoft.com/office/powerpoint/2010/main" val="625103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459" y="3490205"/>
            <a:ext cx="4562475"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1 Título"/>
          <p:cNvSpPr>
            <a:spLocks noGrp="1"/>
          </p:cNvSpPr>
          <p:nvPr>
            <p:ph type="title"/>
          </p:nvPr>
        </p:nvSpPr>
        <p:spPr/>
        <p:txBody>
          <a:bodyPr/>
          <a:lstStyle/>
          <a:p>
            <a:r>
              <a:rPr lang="es-MX" dirty="0" smtClean="0"/>
              <a:t>CUBO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a:t>
            </a:fld>
            <a:endParaRPr lang="es-ES_tradnl"/>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518" y="1105468"/>
            <a:ext cx="5343525"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4872" y="745548"/>
            <a:ext cx="4973995" cy="331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460917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Diferencias clave entre data </a:t>
            </a:r>
            <a:r>
              <a:rPr lang="es-MX" dirty="0" err="1"/>
              <a:t>lake</a:t>
            </a:r>
            <a:r>
              <a:rPr lang="es-MX" dirty="0"/>
              <a:t> y data </a:t>
            </a:r>
            <a:r>
              <a:rPr lang="es-MX" dirty="0" err="1"/>
              <a:t>warehouse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20</a:t>
            </a:fld>
            <a:endParaRPr lang="es-ES_tradnl"/>
          </a:p>
        </p:txBody>
      </p:sp>
      <p:sp>
        <p:nvSpPr>
          <p:cNvPr id="4" name="3 CuadroTexto"/>
          <p:cNvSpPr txBox="1"/>
          <p:nvPr/>
        </p:nvSpPr>
        <p:spPr>
          <a:xfrm>
            <a:off x="669700" y="1725769"/>
            <a:ext cx="10787193" cy="3139321"/>
          </a:xfrm>
          <a:prstGeom prst="rect">
            <a:avLst/>
          </a:prstGeom>
          <a:noFill/>
        </p:spPr>
        <p:txBody>
          <a:bodyPr wrap="square" rtlCol="0">
            <a:spAutoFit/>
          </a:bodyPr>
          <a:lstStyle/>
          <a:p>
            <a:r>
              <a:rPr lang="es-MX" b="1" dirty="0"/>
              <a:t>Agilidad</a:t>
            </a:r>
            <a:r>
              <a:rPr lang="es-MX" dirty="0"/>
              <a:t>: Un almacén de datos es un repositorio altamente estructurado, por definición. No es técnicamente difícil cambiar la estructura, pero puede tomar mucho tiempo dado todos los procesos de negocio que están vinculados a ella. Un data </a:t>
            </a:r>
            <a:r>
              <a:rPr lang="es-MX" dirty="0" err="1"/>
              <a:t>lake</a:t>
            </a:r>
            <a:r>
              <a:rPr lang="es-MX" dirty="0"/>
              <a:t>, por otro lado, carece de la estructura de un data </a:t>
            </a:r>
            <a:r>
              <a:rPr lang="es-MX" dirty="0" err="1"/>
              <a:t>warehouse</a:t>
            </a:r>
            <a:r>
              <a:rPr lang="es-MX" dirty="0"/>
              <a:t>, lo que da a los desarrolladores y a los científicos de datos la capacidad de configurar y reconfigurar fácilmente y en tiempo real sus modelos, consultas y aplicaciones</a:t>
            </a:r>
            <a:r>
              <a:rPr lang="es-MX" dirty="0" smtClean="0"/>
              <a:t>.</a:t>
            </a:r>
          </a:p>
          <a:p>
            <a:endParaRPr lang="es-MX" dirty="0"/>
          </a:p>
          <a:p>
            <a:r>
              <a:rPr lang="es-MX" b="1" dirty="0"/>
              <a:t>Seguridad</a:t>
            </a:r>
            <a:r>
              <a:rPr lang="es-MX" dirty="0"/>
              <a:t>: La tecnología del data </a:t>
            </a:r>
            <a:r>
              <a:rPr lang="es-MX" dirty="0" err="1"/>
              <a:t>warehouse</a:t>
            </a:r>
            <a:r>
              <a:rPr lang="es-MX" dirty="0"/>
              <a:t> existe desde hace décadas, mientras que la tecnología de </a:t>
            </a:r>
            <a:r>
              <a:rPr lang="es-MX" dirty="0" err="1"/>
              <a:t>big</a:t>
            </a:r>
            <a:r>
              <a:rPr lang="es-MX" dirty="0"/>
              <a:t> data (la base de un Data Lake) es relativamente nueva. Por lo tanto, la capacidad de asegurar datos en un data </a:t>
            </a:r>
            <a:r>
              <a:rPr lang="es-MX" dirty="0" err="1"/>
              <a:t>warehouse</a:t>
            </a:r>
            <a:r>
              <a:rPr lang="es-MX" dirty="0"/>
              <a:t> es mucho más madura que asegurar datos en un data </a:t>
            </a:r>
            <a:r>
              <a:rPr lang="es-MX" dirty="0" err="1"/>
              <a:t>lake</a:t>
            </a:r>
            <a:r>
              <a:rPr lang="es-MX" dirty="0"/>
              <a:t>. Cabe señalar, sin embargo, que se está realizando un importante esfuerzo en materia de seguridad en la actualidad en la industria de Big Data.</a:t>
            </a:r>
          </a:p>
          <a:p>
            <a:endParaRPr lang="es-CO" dirty="0"/>
          </a:p>
        </p:txBody>
      </p:sp>
    </p:spTree>
    <p:extLst>
      <p:ext uri="{BB962C8B-B14F-4D97-AF65-F5344CB8AC3E}">
        <p14:creationId xmlns:p14="http://schemas.microsoft.com/office/powerpoint/2010/main" val="3668081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Evolución del </a:t>
            </a:r>
            <a:r>
              <a:rPr lang="es-MX" dirty="0" err="1" smtClean="0"/>
              <a:t>dataware</a:t>
            </a:r>
            <a:r>
              <a:rPr lang="es-MX" dirty="0" smtClean="0"/>
              <a:t> </a:t>
            </a:r>
            <a:r>
              <a:rPr lang="es-MX" dirty="0" err="1" smtClean="0"/>
              <a:t>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21</a:t>
            </a:fld>
            <a:endParaRPr lang="es-ES_tradnl"/>
          </a:p>
        </p:txBody>
      </p:sp>
      <p:sp>
        <p:nvSpPr>
          <p:cNvPr id="4" name="3 Rectángulo"/>
          <p:cNvSpPr/>
          <p:nvPr/>
        </p:nvSpPr>
        <p:spPr>
          <a:xfrm>
            <a:off x="1476777" y="2053163"/>
            <a:ext cx="9663448" cy="3693319"/>
          </a:xfrm>
          <a:prstGeom prst="rect">
            <a:avLst/>
          </a:prstGeom>
        </p:spPr>
        <p:txBody>
          <a:bodyPr wrap="square">
            <a:spAutoFit/>
          </a:bodyPr>
          <a:lstStyle/>
          <a:p>
            <a:r>
              <a:rPr lang="es-MX" dirty="0"/>
              <a:t>El procesamiento analítico clásico de datos basado en transacciones se realiza en el data </a:t>
            </a:r>
            <a:r>
              <a:rPr lang="es-MX" dirty="0" err="1"/>
              <a:t>warehouse</a:t>
            </a:r>
            <a:r>
              <a:rPr lang="es-MX" dirty="0"/>
              <a:t> como siempre se ha hecho. Nada ha cambiado ahí. Pero </a:t>
            </a:r>
            <a:r>
              <a:rPr lang="es-MX" b="1" dirty="0"/>
              <a:t>ahora puede hacerse analítica sobre datos contextualizados, y esa forma de análisis es nueva. La mayoría de las organizaciones, hasta ahora no habían podido basar su toma de decisiones en datos textuales no estructurados. Y ahora hay una nueva forma de análisis posible en un Data </a:t>
            </a:r>
            <a:r>
              <a:rPr lang="es-MX" b="1" dirty="0" err="1"/>
              <a:t>Warehouse</a:t>
            </a:r>
            <a:r>
              <a:rPr lang="es-MX" b="1" dirty="0"/>
              <a:t>: la posibilidad de la mezcla de análisis</a:t>
            </a:r>
            <a:r>
              <a:rPr lang="es-MX" dirty="0"/>
              <a:t>. El análisis combinado se realiza mediante una combinación de datos transaccionales estructurados y datos contextuales no estructurados.</a:t>
            </a:r>
            <a:br>
              <a:rPr lang="es-MX" dirty="0"/>
            </a:br>
            <a:r>
              <a:rPr lang="es-MX" dirty="0"/>
              <a:t/>
            </a:r>
            <a:br>
              <a:rPr lang="es-MX" dirty="0"/>
            </a:br>
            <a:r>
              <a:rPr lang="es-MX" b="1" dirty="0"/>
              <a:t>Existen muchas otras formas de análisis</a:t>
            </a:r>
            <a:r>
              <a:rPr lang="es-MX" dirty="0"/>
              <a:t> que también son posibles. Estas formas incluyen </a:t>
            </a:r>
            <a:r>
              <a:rPr lang="es-MX" b="1" dirty="0"/>
              <a:t>análisis predictivo y prescriptivo, así como tecnologías de machine </a:t>
            </a:r>
            <a:r>
              <a:rPr lang="es-MX" b="1" dirty="0" err="1"/>
              <a:t>learning</a:t>
            </a:r>
            <a:r>
              <a:rPr lang="es-MX" b="1" dirty="0"/>
              <a:t> y otras</a:t>
            </a:r>
            <a:r>
              <a:rPr lang="es-MX" dirty="0"/>
              <a:t> que están cambiando la forma en que los datos son administrados y analizados. El data </a:t>
            </a:r>
            <a:r>
              <a:rPr lang="es-MX" dirty="0" err="1"/>
              <a:t>warehouse</a:t>
            </a:r>
            <a:r>
              <a:rPr lang="es-MX" dirty="0"/>
              <a:t> ha sido durante mucho tiempo un elemento básico de la arquitectura de datos empresarial y sigue teniendo tiene un gran futuro en el nuevo mundo de Big Data y la analítica avanzada.</a:t>
            </a:r>
            <a:endParaRPr lang="es-CO" dirty="0"/>
          </a:p>
        </p:txBody>
      </p:sp>
    </p:spTree>
    <p:extLst>
      <p:ext uri="{BB962C8B-B14F-4D97-AF65-F5344CB8AC3E}">
        <p14:creationId xmlns:p14="http://schemas.microsoft.com/office/powerpoint/2010/main" val="211486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Evolución del </a:t>
            </a:r>
            <a:r>
              <a:rPr lang="es-MX" dirty="0" err="1" smtClean="0"/>
              <a:t>datawarehouse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22</a:t>
            </a:fld>
            <a:endParaRPr lang="es-ES_tradnl"/>
          </a:p>
        </p:txBody>
      </p:sp>
      <p:sp>
        <p:nvSpPr>
          <p:cNvPr id="4" name="3 Rectángulo"/>
          <p:cNvSpPr/>
          <p:nvPr/>
        </p:nvSpPr>
        <p:spPr>
          <a:xfrm>
            <a:off x="1038895" y="1308098"/>
            <a:ext cx="9908147" cy="4801314"/>
          </a:xfrm>
          <a:prstGeom prst="rect">
            <a:avLst/>
          </a:prstGeom>
        </p:spPr>
        <p:txBody>
          <a:bodyPr wrap="square">
            <a:spAutoFit/>
          </a:bodyPr>
          <a:lstStyle/>
          <a:p>
            <a:r>
              <a:rPr lang="es-MX" b="1" dirty="0"/>
              <a:t>Los data </a:t>
            </a:r>
            <a:r>
              <a:rPr lang="es-MX" b="1" dirty="0" err="1"/>
              <a:t>warehouses</a:t>
            </a:r>
            <a:r>
              <a:rPr lang="es-MX" b="1" dirty="0"/>
              <a:t> están atravesando actualmente dos transformaciones muy importantes</a:t>
            </a:r>
            <a:r>
              <a:rPr lang="es-MX" dirty="0"/>
              <a:t> que tienen el potencial de impulsar niveles significativos de innovación empresarial:</a:t>
            </a:r>
          </a:p>
          <a:p>
            <a:endParaRPr lang="es-MX" b="1" dirty="0" smtClean="0"/>
          </a:p>
          <a:p>
            <a:r>
              <a:rPr lang="es-MX" b="1" dirty="0" smtClean="0"/>
              <a:t>La </a:t>
            </a:r>
            <a:r>
              <a:rPr lang="es-MX" b="1" dirty="0"/>
              <a:t>primera área de transformación es el impulso para aumentar la agilidad general</a:t>
            </a:r>
            <a:r>
              <a:rPr lang="es-MX" dirty="0"/>
              <a:t>. La gran mayoría de los departamentos de TI están experimentando un rápido aumento de la demanda de datos. Los directivos quieren tener acceso a más y más datos históricos, mientras que al mismo tiempo, los científicos de datos y los analistas de negocios están explorando formas de introducir nuevos flujos de datos en el almacén para enriquecer el análisis existente, así como impulsar nuevas áreas de análisis. Esta rápida expansión de los volúmenes y fuentes de datos significa que los equipos de TI necesitan invertir más tiempo y esfuerzo asegurando que el rendimiento de las consultas permanezca constante y necesitan proporcionar cada vez más entornos para equipos individuales para validar el valor comercial de los nuevos conjuntos de datos</a:t>
            </a:r>
            <a:r>
              <a:rPr lang="es-MX" dirty="0" smtClean="0"/>
              <a:t>.</a:t>
            </a:r>
          </a:p>
          <a:p>
            <a:endParaRPr lang="es-MX" dirty="0"/>
          </a:p>
          <a:p>
            <a:r>
              <a:rPr lang="es-MX" b="1" dirty="0"/>
              <a:t>La segunda área de transformación gira en torno a la necesidad de mejorar el control de costes</a:t>
            </a:r>
            <a:r>
              <a:rPr lang="es-MX" dirty="0"/>
              <a:t>. Existe una creciente necesidad de hacer más con cada vez menos recursos, al mismo tiempo que se garantiza que todos los datos sensibles y estratégicos estén completamente asegurados, a lo largo de todo el ciclo de vida, de la manera más rentable.</a:t>
            </a:r>
          </a:p>
        </p:txBody>
      </p:sp>
    </p:spTree>
    <p:extLst>
      <p:ext uri="{BB962C8B-B14F-4D97-AF65-F5344CB8AC3E}">
        <p14:creationId xmlns:p14="http://schemas.microsoft.com/office/powerpoint/2010/main" val="114629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Conceptos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23</a:t>
            </a:fld>
            <a:endParaRPr lang="es-ES_tradnl"/>
          </a:p>
        </p:txBody>
      </p:sp>
      <p:sp>
        <p:nvSpPr>
          <p:cNvPr id="4" name="3 Rectángulo"/>
          <p:cNvSpPr/>
          <p:nvPr/>
        </p:nvSpPr>
        <p:spPr>
          <a:xfrm>
            <a:off x="837126" y="1237750"/>
            <a:ext cx="10393251" cy="4524315"/>
          </a:xfrm>
          <a:prstGeom prst="rect">
            <a:avLst/>
          </a:prstGeom>
        </p:spPr>
        <p:txBody>
          <a:bodyPr wrap="square">
            <a:spAutoFit/>
          </a:bodyPr>
          <a:lstStyle/>
          <a:p>
            <a:r>
              <a:rPr lang="es-MX" b="1" dirty="0"/>
              <a:t>Atributo</a:t>
            </a:r>
            <a:r>
              <a:rPr lang="es-MX" dirty="0"/>
              <a:t>: el campo de un atributo está representado por una columna dentro de un objeto (entidad). Puede considerarse objeto a una tabla, una vista o informe.</a:t>
            </a:r>
          </a:p>
          <a:p>
            <a:r>
              <a:rPr lang="es-MX" b="1" dirty="0"/>
              <a:t>Back - </a:t>
            </a:r>
            <a:r>
              <a:rPr lang="es-MX" b="1" dirty="0" err="1"/>
              <a:t>end</a:t>
            </a:r>
            <a:r>
              <a:rPr lang="es-MX" b="1" dirty="0"/>
              <a:t> </a:t>
            </a:r>
            <a:r>
              <a:rPr lang="es-MX" b="1" dirty="0" err="1"/>
              <a:t>tool</a:t>
            </a:r>
            <a:r>
              <a:rPr lang="es-MX" dirty="0"/>
              <a:t>: este tipo de herramienta es una aplicación de software, normalmente residente tanto en el cliente como en el servidor, que ayuda en el proceso de extracción de datos de producción.</a:t>
            </a:r>
          </a:p>
          <a:p>
            <a:r>
              <a:rPr lang="es-MX" b="1" dirty="0"/>
              <a:t>Cliente:</a:t>
            </a:r>
            <a:r>
              <a:rPr lang="es-MX" dirty="0"/>
              <a:t> se denomina así a toda aplicación de software que se utiliza para extraer o descargar aplicaciones, datos o algún tipo de servicio de un sistema host.</a:t>
            </a:r>
          </a:p>
          <a:p>
            <a:r>
              <a:rPr lang="es-MX" b="1" dirty="0"/>
              <a:t>Data </a:t>
            </a:r>
            <a:r>
              <a:rPr lang="es-MX" b="1" dirty="0" err="1"/>
              <a:t>mart</a:t>
            </a:r>
            <a:r>
              <a:rPr lang="es-MX" dirty="0"/>
              <a:t>: un mercado de datos es un subconjunto de datos orientado a un objeto. Su principal característica es su diseño clásico, que facilita en gran medida su uso.</a:t>
            </a:r>
          </a:p>
          <a:p>
            <a:r>
              <a:rPr lang="es-MX" b="1" dirty="0"/>
              <a:t>Entidad</a:t>
            </a:r>
            <a:r>
              <a:rPr lang="es-MX" dirty="0"/>
              <a:t>: se trata de uno de los objetos que existen en cualquier </a:t>
            </a:r>
            <a:r>
              <a:rPr lang="es-MX" b="1" dirty="0"/>
              <a:t>base de datos</a:t>
            </a:r>
            <a:r>
              <a:rPr lang="es-MX" dirty="0"/>
              <a:t> como una tabla, una vista, un informe o la pantalla.</a:t>
            </a:r>
          </a:p>
          <a:p>
            <a:r>
              <a:rPr lang="es-MX" b="1" dirty="0"/>
              <a:t>Front-</a:t>
            </a:r>
            <a:r>
              <a:rPr lang="es-MX" b="1" dirty="0" err="1"/>
              <a:t>end</a:t>
            </a:r>
            <a:r>
              <a:rPr lang="es-MX" b="1" dirty="0"/>
              <a:t> </a:t>
            </a:r>
            <a:r>
              <a:rPr lang="es-MX" b="1" dirty="0" err="1"/>
              <a:t>tool</a:t>
            </a:r>
            <a:r>
              <a:rPr lang="es-MX" b="1" dirty="0"/>
              <a:t>:</a:t>
            </a:r>
            <a:r>
              <a:rPr lang="es-MX" dirty="0"/>
              <a:t> mediante esta herramienta de cliente se pueden obtener o manipular los datos almacenados en una base de datos relacional.</a:t>
            </a:r>
          </a:p>
          <a:p>
            <a:r>
              <a:rPr lang="es-MX" b="1" dirty="0"/>
              <a:t>Gigabyte</a:t>
            </a:r>
            <a:r>
              <a:rPr lang="es-MX" dirty="0"/>
              <a:t>: un gigabyte es una unidad de medida de capacidad que equivale a 1 billón de bytes.</a:t>
            </a:r>
          </a:p>
          <a:p>
            <a:r>
              <a:rPr lang="es-MX" b="1" dirty="0"/>
              <a:t>HTTP:</a:t>
            </a:r>
            <a:r>
              <a:rPr lang="es-MX" dirty="0"/>
              <a:t> con estas siglas se hace referencia al protocolo de transferencia de hipertexto (HTTP); un conjunto fijo de comandos que se utilizan durante un enlace de hipertexto entre un cliente y el servidor.</a:t>
            </a:r>
          </a:p>
          <a:p>
            <a:r>
              <a:rPr lang="es-MX" dirty="0"/>
              <a:t> </a:t>
            </a:r>
          </a:p>
        </p:txBody>
      </p:sp>
    </p:spTree>
    <p:extLst>
      <p:ext uri="{BB962C8B-B14F-4D97-AF65-F5344CB8AC3E}">
        <p14:creationId xmlns:p14="http://schemas.microsoft.com/office/powerpoint/2010/main" val="10961895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Conceptos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24</a:t>
            </a:fld>
            <a:endParaRPr lang="es-ES_tradnl"/>
          </a:p>
        </p:txBody>
      </p:sp>
      <p:sp>
        <p:nvSpPr>
          <p:cNvPr id="4" name="3 Rectángulo"/>
          <p:cNvSpPr/>
          <p:nvPr/>
        </p:nvSpPr>
        <p:spPr>
          <a:xfrm>
            <a:off x="953037" y="1278037"/>
            <a:ext cx="9916732" cy="5078313"/>
          </a:xfrm>
          <a:prstGeom prst="rect">
            <a:avLst/>
          </a:prstGeom>
        </p:spPr>
        <p:txBody>
          <a:bodyPr wrap="square">
            <a:spAutoFit/>
          </a:bodyPr>
          <a:lstStyle/>
          <a:p>
            <a:r>
              <a:rPr lang="es-MX" b="1" dirty="0"/>
              <a:t>Índice:</a:t>
            </a:r>
            <a:r>
              <a:rPr lang="es-MX" dirty="0"/>
              <a:t> es el enlace que vincula una tabla con otra, proporcionando un rápido acceso a las filas de una tabla en base a los valores de 1 o más columnas de la otra tabla.</a:t>
            </a:r>
          </a:p>
          <a:p>
            <a:r>
              <a:rPr lang="es-MX" b="1" dirty="0"/>
              <a:t>Metadatos</a:t>
            </a:r>
            <a:r>
              <a:rPr lang="es-MX" dirty="0"/>
              <a:t>: son datos sobre los datos, uno de los</a:t>
            </a:r>
            <a:r>
              <a:rPr lang="es-MX" b="1" dirty="0"/>
              <a:t> data </a:t>
            </a:r>
            <a:r>
              <a:rPr lang="es-MX" b="1" dirty="0" err="1"/>
              <a:t>warehouse</a:t>
            </a:r>
            <a:r>
              <a:rPr lang="es-MX" b="1" dirty="0"/>
              <a:t> </a:t>
            </a:r>
            <a:r>
              <a:rPr lang="es-MX" b="1" dirty="0" err="1"/>
              <a:t>concepts</a:t>
            </a:r>
            <a:r>
              <a:rPr lang="es-MX" dirty="0"/>
              <a:t> más importantes. Los metadatos explican el tipo de información que se ha de contener en cada campo de las tablas.</a:t>
            </a:r>
          </a:p>
          <a:p>
            <a:r>
              <a:rPr lang="es-MX" b="1" dirty="0"/>
              <a:t>Normalizar:</a:t>
            </a:r>
            <a:r>
              <a:rPr lang="es-MX" dirty="0"/>
              <a:t> con este término se define el proceso de eliminación de la </a:t>
            </a:r>
            <a:r>
              <a:rPr lang="es-MX" b="1" dirty="0"/>
              <a:t>redundancia en los datos</a:t>
            </a:r>
            <a:r>
              <a:rPr lang="es-MX" dirty="0"/>
              <a:t> mediante la separación de los mismos en varias tablas distintas.</a:t>
            </a:r>
          </a:p>
          <a:p>
            <a:r>
              <a:rPr lang="es-MX" b="1" dirty="0"/>
              <a:t>OLAP: el Procesamiento Analítico en Línea</a:t>
            </a:r>
            <a:r>
              <a:rPr lang="es-MX" dirty="0"/>
              <a:t> es un conjunto de herramientas de software que proporciona un marco tridimensional para la toma de decisiones.</a:t>
            </a:r>
          </a:p>
          <a:p>
            <a:r>
              <a:rPr lang="es-MX" b="1" dirty="0"/>
              <a:t>Protocolo:</a:t>
            </a:r>
            <a:r>
              <a:rPr lang="es-MX" dirty="0"/>
              <a:t> es una descripción formal de formatos de mensaje y de las normas que han de observarse para proceder al intercambio de datos entre dos o más dispositivos.</a:t>
            </a:r>
          </a:p>
          <a:p>
            <a:r>
              <a:rPr lang="es-MX" b="1" dirty="0"/>
              <a:t>Relacional (base de datos)</a:t>
            </a:r>
            <a:r>
              <a:rPr lang="es-MX" dirty="0"/>
              <a:t>: se trata de un sistema que soporta </a:t>
            </a:r>
            <a:r>
              <a:rPr lang="es-MX" b="1" dirty="0"/>
              <a:t>SQL</a:t>
            </a:r>
            <a:r>
              <a:rPr lang="es-MX" dirty="0"/>
              <a:t> y está compuesto íntegramente por tablas. En una base de datos así, cada columna es un tipo particular de datos y cada fila es una instancia única de esos datos, estando identificadas de manera individual por una clave principal.</a:t>
            </a:r>
          </a:p>
          <a:p>
            <a:r>
              <a:rPr lang="es-MX" b="1" dirty="0"/>
              <a:t>SQL</a:t>
            </a:r>
            <a:r>
              <a:rPr lang="es-MX" dirty="0"/>
              <a:t>: con estas siglas se hace referencia al </a:t>
            </a:r>
            <a:r>
              <a:rPr lang="es-MX" b="1" dirty="0"/>
              <a:t>lenguaje de consulta estructurado,</a:t>
            </a:r>
            <a:r>
              <a:rPr lang="es-MX" dirty="0"/>
              <a:t> que es el que se utiliza con </a:t>
            </a:r>
            <a:r>
              <a:rPr lang="es-MX" b="1" dirty="0"/>
              <a:t>bases de datos relacionales</a:t>
            </a:r>
            <a:r>
              <a:rPr lang="es-MX" dirty="0"/>
              <a:t>. SQL permite a los usuarios definir la estructura y organización de los datos almacenados (por eso es uno de los</a:t>
            </a:r>
            <a:r>
              <a:rPr lang="es-MX" b="1" dirty="0"/>
              <a:t> data </a:t>
            </a:r>
            <a:r>
              <a:rPr lang="es-MX" b="1" dirty="0" err="1"/>
              <a:t>warehouse</a:t>
            </a:r>
            <a:r>
              <a:rPr lang="es-MX" b="1" dirty="0"/>
              <a:t> </a:t>
            </a:r>
            <a:r>
              <a:rPr lang="es-MX" b="1" dirty="0" err="1"/>
              <a:t>concepts</a:t>
            </a:r>
            <a:r>
              <a:rPr lang="es-MX" dirty="0"/>
              <a:t> que deben conocerse); a la vez que se verifica y mantiene su integridad y control de acceso, quedando definidas las relaciones entre los elementos de datos almacenados.</a:t>
            </a:r>
          </a:p>
        </p:txBody>
      </p:sp>
    </p:spTree>
    <p:extLst>
      <p:ext uri="{BB962C8B-B14F-4D97-AF65-F5344CB8AC3E}">
        <p14:creationId xmlns:p14="http://schemas.microsoft.com/office/powerpoint/2010/main" val="12399172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err="1"/>
              <a:t>Warehouse</a:t>
            </a:r>
            <a:r>
              <a:rPr lang="es-MX" dirty="0"/>
              <a:t> </a:t>
            </a:r>
            <a:r>
              <a:rPr lang="es-MX" dirty="0" err="1"/>
              <a:t>management</a:t>
            </a:r>
            <a:r>
              <a:rPr lang="es-MX" dirty="0"/>
              <a:t>: hacia la madurez en cuatro etapas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25</a:t>
            </a:fld>
            <a:endParaRPr lang="es-ES_tradnl"/>
          </a:p>
        </p:txBody>
      </p:sp>
      <p:sp>
        <p:nvSpPr>
          <p:cNvPr id="4" name="3 Rectángulo"/>
          <p:cNvSpPr/>
          <p:nvPr/>
        </p:nvSpPr>
        <p:spPr>
          <a:xfrm>
            <a:off x="772732" y="1557429"/>
            <a:ext cx="10419009" cy="3693319"/>
          </a:xfrm>
          <a:prstGeom prst="rect">
            <a:avLst/>
          </a:prstGeom>
        </p:spPr>
        <p:txBody>
          <a:bodyPr wrap="square">
            <a:spAutoFit/>
          </a:bodyPr>
          <a:lstStyle/>
          <a:p>
            <a:r>
              <a:rPr lang="es-MX" dirty="0"/>
              <a:t>Coherencia, integridad, actualización y automatización son algunas de las claves de un buen </a:t>
            </a:r>
            <a:r>
              <a:rPr lang="es-MX" b="1" dirty="0" err="1"/>
              <a:t>warehouse</a:t>
            </a:r>
            <a:r>
              <a:rPr lang="es-MX" b="1" dirty="0"/>
              <a:t> </a:t>
            </a:r>
            <a:r>
              <a:rPr lang="es-MX" b="1" dirty="0" err="1"/>
              <a:t>management</a:t>
            </a:r>
            <a:r>
              <a:rPr lang="es-MX" dirty="0"/>
              <a:t>. La meta que las empresas deben plantearse ha de ser alcanzar un modelo de madurez, enfoque que garantiza el óptimo rendimiento, no ya sólo del sistema de almacenamiento de datos y su gestión, sino también de su interacción con la inteligencia de negocio y de los resultados de ésta y de la analítica avanzada</a:t>
            </a:r>
            <a:r>
              <a:rPr lang="es-MX" dirty="0" smtClean="0"/>
              <a:t>.</a:t>
            </a:r>
          </a:p>
          <a:p>
            <a:endParaRPr lang="es-MX" dirty="0"/>
          </a:p>
          <a:p>
            <a:r>
              <a:rPr lang="es-MX" dirty="0"/>
              <a:t>Entre los </a:t>
            </a:r>
            <a:r>
              <a:rPr lang="es-MX" b="1" dirty="0"/>
              <a:t>objetivos del </a:t>
            </a:r>
            <a:r>
              <a:rPr lang="es-MX" b="1" dirty="0" err="1"/>
              <a:t>warehouse</a:t>
            </a:r>
            <a:r>
              <a:rPr lang="es-MX" b="1" dirty="0"/>
              <a:t> </a:t>
            </a:r>
            <a:r>
              <a:rPr lang="es-MX" b="1" dirty="0" err="1"/>
              <a:t>management</a:t>
            </a:r>
            <a:r>
              <a:rPr lang="es-MX" dirty="0"/>
              <a:t> se encuentran los siguientes:</a:t>
            </a:r>
          </a:p>
          <a:p>
            <a:r>
              <a:rPr lang="es-MX" dirty="0"/>
              <a:t>Proveer un acceso efectivo a los datos e históricos corporativos para el análisis y la toma de decisiones.</a:t>
            </a:r>
          </a:p>
          <a:p>
            <a:r>
              <a:rPr lang="es-MX" dirty="0"/>
              <a:t>Ofrecer una representación de los datos consistente y coherente a lo largo de toda la organización, haciendo extensible su uso a cualquier nivel.</a:t>
            </a:r>
          </a:p>
          <a:p>
            <a:endParaRPr lang="es-MX" dirty="0" smtClean="0"/>
          </a:p>
          <a:p>
            <a:r>
              <a:rPr lang="es-MX" dirty="0" smtClean="0"/>
              <a:t>Habilitar </a:t>
            </a:r>
            <a:r>
              <a:rPr lang="es-MX" dirty="0"/>
              <a:t>un entorno de usabilidad real para las aplicaciones de consulta, análisis y </a:t>
            </a:r>
            <a:r>
              <a:rPr lang="es-MX" dirty="0" err="1"/>
              <a:t>reporting</a:t>
            </a:r>
            <a:r>
              <a:rPr lang="es-MX" dirty="0"/>
              <a:t>.</a:t>
            </a:r>
          </a:p>
          <a:p>
            <a:r>
              <a:rPr lang="es-MX" dirty="0"/>
              <a:t>Garantizar la seguridad de los datos.</a:t>
            </a:r>
          </a:p>
        </p:txBody>
      </p:sp>
    </p:spTree>
    <p:extLst>
      <p:ext uri="{BB962C8B-B14F-4D97-AF65-F5344CB8AC3E}">
        <p14:creationId xmlns:p14="http://schemas.microsoft.com/office/powerpoint/2010/main" val="9426855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Modelo de madurez para el </a:t>
            </a:r>
            <a:r>
              <a:rPr lang="es-MX" dirty="0" err="1"/>
              <a:t>warehouse</a:t>
            </a:r>
            <a:r>
              <a:rPr lang="es-MX" dirty="0"/>
              <a:t> </a:t>
            </a:r>
            <a:r>
              <a:rPr lang="es-MX" dirty="0" err="1"/>
              <a:t>management</a:t>
            </a:r>
            <a:r>
              <a:rPr lang="es-MX" dirty="0"/>
              <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26</a:t>
            </a:fld>
            <a:endParaRPr lang="es-ES_tradnl"/>
          </a:p>
        </p:txBody>
      </p:sp>
      <p:sp>
        <p:nvSpPr>
          <p:cNvPr id="4" name="3 Rectángulo"/>
          <p:cNvSpPr/>
          <p:nvPr/>
        </p:nvSpPr>
        <p:spPr>
          <a:xfrm>
            <a:off x="613893" y="1504712"/>
            <a:ext cx="10938456" cy="646331"/>
          </a:xfrm>
          <a:prstGeom prst="rect">
            <a:avLst/>
          </a:prstGeom>
        </p:spPr>
        <p:txBody>
          <a:bodyPr wrap="square">
            <a:spAutoFit/>
          </a:bodyPr>
          <a:lstStyle/>
          <a:p>
            <a:r>
              <a:rPr lang="es-MX" dirty="0" smtClean="0"/>
              <a:t>Las claves de un modelo maduro de </a:t>
            </a:r>
            <a:r>
              <a:rPr lang="es-MX" b="1" dirty="0" smtClean="0"/>
              <a:t>data </a:t>
            </a:r>
            <a:r>
              <a:rPr lang="es-MX" b="1" dirty="0" err="1" smtClean="0"/>
              <a:t>warehouse</a:t>
            </a:r>
            <a:r>
              <a:rPr lang="es-MX" b="1" dirty="0" smtClean="0"/>
              <a:t> </a:t>
            </a:r>
            <a:r>
              <a:rPr lang="es-MX" b="1" dirty="0" err="1" smtClean="0"/>
              <a:t>management</a:t>
            </a:r>
            <a:r>
              <a:rPr lang="es-MX" dirty="0" smtClean="0"/>
              <a:t> tienen que ver con la optimización de los siguientes 4 aspectos:</a:t>
            </a:r>
            <a:endParaRPr lang="es-CO" dirty="0"/>
          </a:p>
        </p:txBody>
      </p:sp>
      <p:sp>
        <p:nvSpPr>
          <p:cNvPr id="5" name="4 Rectángulo"/>
          <p:cNvSpPr/>
          <p:nvPr/>
        </p:nvSpPr>
        <p:spPr>
          <a:xfrm>
            <a:off x="824248" y="2386032"/>
            <a:ext cx="10122794" cy="3416320"/>
          </a:xfrm>
          <a:prstGeom prst="rect">
            <a:avLst/>
          </a:prstGeom>
        </p:spPr>
        <p:txBody>
          <a:bodyPr wrap="square">
            <a:spAutoFit/>
          </a:bodyPr>
          <a:lstStyle/>
          <a:p>
            <a:r>
              <a:rPr lang="es-MX" b="1" dirty="0"/>
              <a:t>1. Arquitectura</a:t>
            </a:r>
          </a:p>
          <a:p>
            <a:r>
              <a:rPr lang="es-MX" dirty="0"/>
              <a:t>Debe aglutinar los servicios de </a:t>
            </a:r>
            <a:r>
              <a:rPr lang="es-MX" b="1" dirty="0"/>
              <a:t>data </a:t>
            </a:r>
            <a:r>
              <a:rPr lang="es-MX" b="1" dirty="0" err="1"/>
              <a:t>warehousing</a:t>
            </a:r>
            <a:r>
              <a:rPr lang="es-MX" b="1" dirty="0"/>
              <a:t> e inteligencia de negocio</a:t>
            </a:r>
            <a:r>
              <a:rPr lang="es-MX" dirty="0"/>
              <a:t> de forma centralizada, agrupando el almacén de datos central y otras fuentes e origen de datos a través de una interfaz estándar.</a:t>
            </a:r>
          </a:p>
          <a:p>
            <a:r>
              <a:rPr lang="es-MX" dirty="0"/>
              <a:t>Necesita integrar las reglas de negocio, que previamente han de quedar definidas y correctamente implementadas.</a:t>
            </a:r>
          </a:p>
          <a:p>
            <a:r>
              <a:rPr lang="es-MX" dirty="0"/>
              <a:t>Ha de comprender la gestión de metadatos gracias a la creación de un repositorio central con metadatos integrados, estandarizados y actualizados.</a:t>
            </a:r>
          </a:p>
          <a:p>
            <a:r>
              <a:rPr lang="es-MX" dirty="0"/>
              <a:t>Tiene que integrarse con los requerimientos de seguridad corporativos.</a:t>
            </a:r>
          </a:p>
          <a:p>
            <a:r>
              <a:rPr lang="es-MX" dirty="0"/>
              <a:t>Es imprescindible que sea capaz de ocuparse tanto de fuentes de datos no estructurados, como de fuentes de datos web.</a:t>
            </a:r>
          </a:p>
          <a:p>
            <a:r>
              <a:rPr lang="es-MX" dirty="0"/>
              <a:t>Debe contar con software y hardware específicos para optimizar su rendimiento.</a:t>
            </a:r>
          </a:p>
          <a:p>
            <a:r>
              <a:rPr lang="es-MX" dirty="0"/>
              <a:t>En circunstancias ideales, debería ser capaz de proporcionar actualizaciones en tiempo real.</a:t>
            </a:r>
          </a:p>
        </p:txBody>
      </p:sp>
    </p:spTree>
    <p:extLst>
      <p:ext uri="{BB962C8B-B14F-4D97-AF65-F5344CB8AC3E}">
        <p14:creationId xmlns:p14="http://schemas.microsoft.com/office/powerpoint/2010/main" val="2283450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27</a:t>
            </a:fld>
            <a:endParaRPr lang="es-ES_tradnl"/>
          </a:p>
        </p:txBody>
      </p:sp>
      <p:sp>
        <p:nvSpPr>
          <p:cNvPr id="4" name="3 Rectángulo"/>
          <p:cNvSpPr/>
          <p:nvPr/>
        </p:nvSpPr>
        <p:spPr>
          <a:xfrm>
            <a:off x="1184857" y="1859340"/>
            <a:ext cx="10547798" cy="2031325"/>
          </a:xfrm>
          <a:prstGeom prst="rect">
            <a:avLst/>
          </a:prstGeom>
        </p:spPr>
        <p:txBody>
          <a:bodyPr wrap="square">
            <a:spAutoFit/>
          </a:bodyPr>
          <a:lstStyle/>
          <a:p>
            <a:r>
              <a:rPr lang="es-MX" b="1" dirty="0" smtClean="0"/>
              <a:t>2. Modelado de datos</a:t>
            </a:r>
          </a:p>
          <a:p>
            <a:r>
              <a:rPr lang="es-MX" dirty="0" smtClean="0"/>
              <a:t>Ha de usar herramientas de modelado de datos estandarizadas para el diseño y el mantenimiento de metadatos.</a:t>
            </a:r>
          </a:p>
          <a:p>
            <a:r>
              <a:rPr lang="es-MX" dirty="0" smtClean="0"/>
              <a:t>Debe garantizar la sincronización automática de todos los modelos de datos.</a:t>
            </a:r>
          </a:p>
          <a:p>
            <a:r>
              <a:rPr lang="es-MX" dirty="0" smtClean="0"/>
              <a:t>Tiene que asegurar el diseño de los niveles lógico, físico y conceptual en todos los modelos de datos.</a:t>
            </a:r>
          </a:p>
          <a:p>
            <a:r>
              <a:rPr lang="es-MX" dirty="0" smtClean="0"/>
              <a:t>Los estándares de modelado deben extenderse a toda la organización, así como su documentación.</a:t>
            </a:r>
          </a:p>
          <a:p>
            <a:r>
              <a:rPr lang="es-MX" dirty="0" smtClean="0"/>
              <a:t>El nivel de granularidad debe minimizarse al máximo en todo lo relativo al </a:t>
            </a:r>
            <a:r>
              <a:rPr lang="es-MX" b="1" dirty="0" err="1" smtClean="0"/>
              <a:t>warehouse</a:t>
            </a:r>
            <a:r>
              <a:rPr lang="es-MX" b="1" dirty="0" smtClean="0"/>
              <a:t> </a:t>
            </a:r>
            <a:r>
              <a:rPr lang="es-MX" b="1" dirty="0" err="1" smtClean="0"/>
              <a:t>management</a:t>
            </a:r>
            <a:r>
              <a:rPr lang="es-MX" b="1" dirty="0" smtClean="0"/>
              <a:t>.</a:t>
            </a:r>
            <a:endParaRPr lang="es-MX" dirty="0"/>
          </a:p>
        </p:txBody>
      </p:sp>
      <p:sp>
        <p:nvSpPr>
          <p:cNvPr id="5" name="4 Rectángulo"/>
          <p:cNvSpPr/>
          <p:nvPr/>
        </p:nvSpPr>
        <p:spPr>
          <a:xfrm>
            <a:off x="1322231" y="4023049"/>
            <a:ext cx="10049814" cy="2308324"/>
          </a:xfrm>
          <a:prstGeom prst="rect">
            <a:avLst/>
          </a:prstGeom>
        </p:spPr>
        <p:txBody>
          <a:bodyPr wrap="square">
            <a:spAutoFit/>
          </a:bodyPr>
          <a:lstStyle/>
          <a:p>
            <a:r>
              <a:rPr lang="es-MX" b="1" dirty="0"/>
              <a:t>3. ETL</a:t>
            </a:r>
          </a:p>
          <a:p>
            <a:r>
              <a:rPr lang="es-MX" dirty="0"/>
              <a:t>Generación de procesos de extracción, transformación y carga completos para los metadatos.</a:t>
            </a:r>
          </a:p>
          <a:p>
            <a:r>
              <a:rPr lang="es-MX" dirty="0"/>
              <a:t>Capacidades de ETL en tiempo real.</a:t>
            </a:r>
          </a:p>
          <a:p>
            <a:r>
              <a:rPr lang="es-MX" dirty="0"/>
              <a:t>Automatización diaria.</a:t>
            </a:r>
          </a:p>
          <a:p>
            <a:r>
              <a:rPr lang="es-MX" dirty="0"/>
              <a:t>Herramientas de calidad de datos específicas.</a:t>
            </a:r>
          </a:p>
          <a:p>
            <a:r>
              <a:rPr lang="es-MX" dirty="0"/>
              <a:t>Sistema de reinicio y recuperación automáticos.</a:t>
            </a:r>
          </a:p>
          <a:p>
            <a:r>
              <a:rPr lang="es-MX" dirty="0"/>
              <a:t>Capacidades de monitorización simples, avanzadas y en tiempo real.</a:t>
            </a:r>
          </a:p>
          <a:p>
            <a:r>
              <a:rPr lang="es-MX" dirty="0"/>
              <a:t>Capacidad para gestionar metadatos de todo tipo.</a:t>
            </a:r>
          </a:p>
        </p:txBody>
      </p:sp>
      <p:sp>
        <p:nvSpPr>
          <p:cNvPr id="6" name="1 Título"/>
          <p:cNvSpPr txBox="1">
            <a:spLocks/>
          </p:cNvSpPr>
          <p:nvPr/>
        </p:nvSpPr>
        <p:spPr>
          <a:xfrm>
            <a:off x="1748724" y="331549"/>
            <a:ext cx="10321873"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Modelo de madurez para el </a:t>
            </a:r>
            <a:r>
              <a:rPr lang="es-MX" dirty="0" err="1" smtClean="0"/>
              <a:t>warehouse</a:t>
            </a:r>
            <a:r>
              <a:rPr lang="es-MX" dirty="0" smtClean="0"/>
              <a:t> </a:t>
            </a:r>
            <a:r>
              <a:rPr lang="es-MX" dirty="0" err="1" smtClean="0"/>
              <a:t>management</a:t>
            </a:r>
            <a:r>
              <a:rPr lang="es-MX" dirty="0" smtClean="0"/>
              <a:t/>
            </a:r>
            <a:br>
              <a:rPr lang="es-MX" dirty="0" smtClean="0"/>
            </a:br>
            <a:endParaRPr lang="es-CO" dirty="0"/>
          </a:p>
        </p:txBody>
      </p:sp>
    </p:spTree>
    <p:extLst>
      <p:ext uri="{BB962C8B-B14F-4D97-AF65-F5344CB8AC3E}">
        <p14:creationId xmlns:p14="http://schemas.microsoft.com/office/powerpoint/2010/main" val="2311297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28</a:t>
            </a:fld>
            <a:endParaRPr lang="es-ES_tradnl"/>
          </a:p>
        </p:txBody>
      </p:sp>
      <p:sp>
        <p:nvSpPr>
          <p:cNvPr id="4" name="3 Rectángulo"/>
          <p:cNvSpPr/>
          <p:nvPr/>
        </p:nvSpPr>
        <p:spPr>
          <a:xfrm>
            <a:off x="1132684" y="1525747"/>
            <a:ext cx="10321873" cy="2585323"/>
          </a:xfrm>
          <a:prstGeom prst="rect">
            <a:avLst/>
          </a:prstGeom>
        </p:spPr>
        <p:txBody>
          <a:bodyPr wrap="square">
            <a:spAutoFit/>
          </a:bodyPr>
          <a:lstStyle/>
          <a:p>
            <a:r>
              <a:rPr lang="es-MX" b="1" dirty="0"/>
              <a:t>4. Aplicaciones de inteligencia de negocio</a:t>
            </a:r>
            <a:endParaRPr lang="es-MX" dirty="0"/>
          </a:p>
          <a:p>
            <a:r>
              <a:rPr lang="es-MX" dirty="0"/>
              <a:t>Aplicaciones de BI de bucle cerrado y también en tiempo real.</a:t>
            </a:r>
          </a:p>
          <a:p>
            <a:r>
              <a:rPr lang="es-MX" dirty="0"/>
              <a:t>Disponibilidad de una herramienta para el BI principal y otra para las aplicaciones de BI específicas.</a:t>
            </a:r>
          </a:p>
          <a:p>
            <a:endParaRPr lang="es-MX" b="1" dirty="0" smtClean="0"/>
          </a:p>
          <a:p>
            <a:endParaRPr lang="es-MX" b="1" dirty="0"/>
          </a:p>
          <a:p>
            <a:endParaRPr lang="es-MX" b="1" dirty="0" smtClean="0"/>
          </a:p>
          <a:p>
            <a:r>
              <a:rPr lang="es-MX" b="1" dirty="0" err="1" smtClean="0"/>
              <a:t>Warehouse</a:t>
            </a:r>
            <a:r>
              <a:rPr lang="es-MX" b="1" dirty="0" smtClean="0"/>
              <a:t> </a:t>
            </a:r>
            <a:r>
              <a:rPr lang="es-MX" b="1" dirty="0" err="1"/>
              <a:t>management</a:t>
            </a:r>
            <a:r>
              <a:rPr lang="es-MX" dirty="0"/>
              <a:t> orientado a los procesos de negocio.</a:t>
            </a:r>
          </a:p>
          <a:p>
            <a:r>
              <a:rPr lang="es-MX" dirty="0"/>
              <a:t>Actualización máxima.</a:t>
            </a:r>
          </a:p>
          <a:p>
            <a:r>
              <a:rPr lang="es-MX" dirty="0"/>
              <a:t>Integración completa de los metadatos con las aplicaciones de BI.</a:t>
            </a:r>
          </a:p>
        </p:txBody>
      </p:sp>
      <p:sp>
        <p:nvSpPr>
          <p:cNvPr id="5" name="1 Título"/>
          <p:cNvSpPr>
            <a:spLocks noGrp="1"/>
          </p:cNvSpPr>
          <p:nvPr>
            <p:ph type="title"/>
          </p:nvPr>
        </p:nvSpPr>
        <p:spPr>
          <a:xfrm>
            <a:off x="1596324" y="179149"/>
            <a:ext cx="10321873" cy="1325563"/>
          </a:xfrm>
        </p:spPr>
        <p:txBody>
          <a:bodyPr>
            <a:normAutofit fontScale="90000"/>
          </a:bodyPr>
          <a:lstStyle/>
          <a:p>
            <a:r>
              <a:rPr lang="es-MX" dirty="0"/>
              <a:t>Modelo de madurez para el </a:t>
            </a:r>
            <a:r>
              <a:rPr lang="es-MX" dirty="0" err="1"/>
              <a:t>warehouse</a:t>
            </a:r>
            <a:r>
              <a:rPr lang="es-MX" dirty="0"/>
              <a:t> </a:t>
            </a:r>
            <a:r>
              <a:rPr lang="es-MX" dirty="0" err="1"/>
              <a:t>management</a:t>
            </a:r>
            <a:r>
              <a:rPr lang="es-MX" dirty="0"/>
              <a:t/>
            </a:r>
            <a:br>
              <a:rPr lang="es-MX" dirty="0"/>
            </a:br>
            <a:endParaRPr lang="es-CO" dirty="0"/>
          </a:p>
        </p:txBody>
      </p:sp>
    </p:spTree>
    <p:extLst>
      <p:ext uri="{BB962C8B-B14F-4D97-AF65-F5344CB8AC3E}">
        <p14:creationId xmlns:p14="http://schemas.microsoft.com/office/powerpoint/2010/main" val="3089183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err="1" smtClean="0"/>
              <a:t>DataWareHouse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29</a:t>
            </a:fld>
            <a:endParaRPr lang="es-ES_tradnl"/>
          </a:p>
        </p:txBody>
      </p:sp>
      <p:sp>
        <p:nvSpPr>
          <p:cNvPr id="4" name="3 Rectángulo"/>
          <p:cNvSpPr/>
          <p:nvPr/>
        </p:nvSpPr>
        <p:spPr>
          <a:xfrm>
            <a:off x="888642" y="1694878"/>
            <a:ext cx="10470524" cy="2585323"/>
          </a:xfrm>
          <a:prstGeom prst="rect">
            <a:avLst/>
          </a:prstGeom>
        </p:spPr>
        <p:txBody>
          <a:bodyPr wrap="square">
            <a:spAutoFit/>
          </a:bodyPr>
          <a:lstStyle/>
          <a:p>
            <a:r>
              <a:rPr lang="es-MX" dirty="0"/>
              <a:t>Para </a:t>
            </a:r>
            <a:r>
              <a:rPr lang="es-MX" b="1" dirty="0"/>
              <a:t>entender por completo qué es </a:t>
            </a:r>
            <a:r>
              <a:rPr lang="es-MX" b="1" dirty="0" err="1"/>
              <a:t>warehouse</a:t>
            </a:r>
            <a:r>
              <a:rPr lang="es-MX" b="1" dirty="0"/>
              <a:t> y el proceso de data </a:t>
            </a:r>
            <a:r>
              <a:rPr lang="es-MX" b="1" dirty="0" err="1"/>
              <a:t>warehousing</a:t>
            </a:r>
            <a:r>
              <a:rPr lang="es-MX" dirty="0"/>
              <a:t> se deben de considerar las tres capas generales que, aunque no son obligatorias, sí son frecuentemente utilizadas, dependiendo de la </a:t>
            </a:r>
            <a:r>
              <a:rPr lang="es-MX" b="1" dirty="0"/>
              <a:t>arquitectura del data </a:t>
            </a:r>
            <a:r>
              <a:rPr lang="es-MX" b="1" dirty="0" err="1"/>
              <a:t>warehouse</a:t>
            </a:r>
            <a:r>
              <a:rPr lang="es-MX" b="1" dirty="0"/>
              <a:t>:</a:t>
            </a:r>
            <a:endParaRPr lang="es-MX" dirty="0"/>
          </a:p>
          <a:p>
            <a:r>
              <a:rPr lang="es-MX" b="1" dirty="0"/>
              <a:t>Capa de integración</a:t>
            </a:r>
            <a:r>
              <a:rPr lang="es-MX" dirty="0"/>
              <a:t> en la que se almacenan y preparan los datos brutos extraídos.</a:t>
            </a:r>
          </a:p>
          <a:p>
            <a:r>
              <a:rPr lang="es-MX" b="1" dirty="0"/>
              <a:t>Capa principal del data</a:t>
            </a:r>
            <a:r>
              <a:rPr lang="es-MX" dirty="0"/>
              <a:t> </a:t>
            </a:r>
            <a:r>
              <a:rPr lang="es-MX" b="1" dirty="0" err="1"/>
              <a:t>warehouse</a:t>
            </a:r>
            <a:r>
              <a:rPr lang="es-MX" dirty="0"/>
              <a:t> donde los datos se adaptan al modelo de datos homogéneo de la empresa.</a:t>
            </a:r>
          </a:p>
          <a:p>
            <a:r>
              <a:rPr lang="es-MX" b="1" dirty="0"/>
              <a:t>Capa de data </a:t>
            </a:r>
            <a:r>
              <a:rPr lang="es-MX" b="1" dirty="0" err="1"/>
              <a:t>marts</a:t>
            </a:r>
            <a:r>
              <a:rPr lang="es-MX" b="1" dirty="0"/>
              <a:t> y </a:t>
            </a:r>
            <a:r>
              <a:rPr lang="es-MX" b="1" dirty="0" err="1"/>
              <a:t>strategic</a:t>
            </a:r>
            <a:r>
              <a:rPr lang="es-MX" b="1" dirty="0"/>
              <a:t> </a:t>
            </a:r>
            <a:r>
              <a:rPr lang="es-MX" b="1" dirty="0" err="1"/>
              <a:t>marts</a:t>
            </a:r>
            <a:r>
              <a:rPr lang="es-MX" dirty="0"/>
              <a:t>, que proporciona extractos específicos del data </a:t>
            </a:r>
            <a:r>
              <a:rPr lang="es-MX" dirty="0" err="1"/>
              <a:t>warehouse</a:t>
            </a:r>
            <a:r>
              <a:rPr lang="es-MX" dirty="0"/>
              <a:t> corporativo.</a:t>
            </a:r>
          </a:p>
          <a:p>
            <a:r>
              <a:rPr lang="es-MX" dirty="0"/>
              <a:t>Estas capas, a menudo presentan una compleja lógica interna de negocios y de transformación y, algunas veces, no son fácilmente distinguibles como bloques arquitectónicos discretos. Los desarrollos recientes han simplificado esto y permiten optimizaciones </a:t>
            </a:r>
            <a:r>
              <a:rPr lang="es-MX" dirty="0" err="1" smtClean="0"/>
              <a:t>significativas.x</a:t>
            </a:r>
            <a:endParaRPr lang="es-MX" dirty="0"/>
          </a:p>
        </p:txBody>
      </p:sp>
    </p:spTree>
    <p:extLst>
      <p:ext uri="{BB962C8B-B14F-4D97-AF65-F5344CB8AC3E}">
        <p14:creationId xmlns:p14="http://schemas.microsoft.com/office/powerpoint/2010/main" val="1786711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ETL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a:t>
            </a:fld>
            <a:endParaRPr lang="es-ES_tradnl"/>
          </a:p>
        </p:txBody>
      </p:sp>
      <p:sp>
        <p:nvSpPr>
          <p:cNvPr id="145" name="144 CuadroTexto"/>
          <p:cNvSpPr txBox="1"/>
          <p:nvPr/>
        </p:nvSpPr>
        <p:spPr>
          <a:xfrm>
            <a:off x="631065" y="1378040"/>
            <a:ext cx="10745827" cy="2031325"/>
          </a:xfrm>
          <a:prstGeom prst="rect">
            <a:avLst/>
          </a:prstGeom>
          <a:noFill/>
        </p:spPr>
        <p:txBody>
          <a:bodyPr wrap="none" rtlCol="0">
            <a:spAutoFit/>
          </a:bodyPr>
          <a:lstStyle/>
          <a:p>
            <a:endParaRPr lang="es-MX" dirty="0"/>
          </a:p>
          <a:p>
            <a:r>
              <a:rPr lang="es-MX" dirty="0" err="1"/>
              <a:t>Extract</a:t>
            </a:r>
            <a:r>
              <a:rPr lang="es-MX" dirty="0"/>
              <a:t>, </a:t>
            </a:r>
            <a:r>
              <a:rPr lang="es-MX" dirty="0" err="1"/>
              <a:t>Transform</a:t>
            </a:r>
            <a:r>
              <a:rPr lang="es-MX" dirty="0"/>
              <a:t> and Load («extraer, transformar y cargar», frecuentemente abreviado ETL) </a:t>
            </a:r>
            <a:endParaRPr lang="es-MX" dirty="0" smtClean="0"/>
          </a:p>
          <a:p>
            <a:r>
              <a:rPr lang="es-MX" dirty="0" smtClean="0"/>
              <a:t>es </a:t>
            </a:r>
            <a:r>
              <a:rPr lang="es-MX" dirty="0"/>
              <a:t>el proceso que permite a las organizaciones mover datos desde múltiples fuentes, reformatearlos y limpiarlos</a:t>
            </a:r>
            <a:r>
              <a:rPr lang="es-MX" dirty="0" smtClean="0"/>
              <a:t>,</a:t>
            </a:r>
          </a:p>
          <a:p>
            <a:r>
              <a:rPr lang="es-MX" dirty="0" smtClean="0"/>
              <a:t> </a:t>
            </a:r>
            <a:r>
              <a:rPr lang="es-MX" dirty="0"/>
              <a:t>y cargarlos en otra base de datos, data </a:t>
            </a:r>
            <a:r>
              <a:rPr lang="es-MX" dirty="0" err="1"/>
              <a:t>mart</a:t>
            </a:r>
            <a:r>
              <a:rPr lang="es-MX" dirty="0"/>
              <a:t>, o data </a:t>
            </a:r>
            <a:r>
              <a:rPr lang="es-MX" dirty="0" err="1"/>
              <a:t>warehouse</a:t>
            </a:r>
            <a:r>
              <a:rPr lang="es-MX" dirty="0"/>
              <a:t> para analizar, o en otro sistema operacional </a:t>
            </a:r>
            <a:endParaRPr lang="es-MX" dirty="0" smtClean="0"/>
          </a:p>
          <a:p>
            <a:r>
              <a:rPr lang="es-MX" dirty="0" smtClean="0"/>
              <a:t>para </a:t>
            </a:r>
            <a:r>
              <a:rPr lang="es-MX" dirty="0"/>
              <a:t>apoyar un proceso de negocio.</a:t>
            </a:r>
          </a:p>
          <a:p>
            <a:endParaRPr lang="es-MX" dirty="0"/>
          </a:p>
          <a:p>
            <a:r>
              <a:rPr lang="es-MX" dirty="0"/>
              <a:t>Los procesos ETL también se pueden utilizar para la integración con sistemas heredados. </a:t>
            </a:r>
            <a:endParaRPr lang="es-CO" dirty="0"/>
          </a:p>
        </p:txBody>
      </p:sp>
      <p:pic>
        <p:nvPicPr>
          <p:cNvPr id="1026" name="Picture 2" descr="Resultado de imagen para et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6956" y="3839514"/>
            <a:ext cx="5534025" cy="2152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068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Componentes DATAWAREHOUSE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30</a:t>
            </a:fld>
            <a:endParaRPr lang="es-ES_tradnl"/>
          </a:p>
        </p:txBody>
      </p:sp>
      <p:sp>
        <p:nvSpPr>
          <p:cNvPr id="4" name="3 Rectángulo"/>
          <p:cNvSpPr/>
          <p:nvPr/>
        </p:nvSpPr>
        <p:spPr>
          <a:xfrm>
            <a:off x="682581" y="1169709"/>
            <a:ext cx="11101588" cy="3416320"/>
          </a:xfrm>
          <a:prstGeom prst="rect">
            <a:avLst/>
          </a:prstGeom>
        </p:spPr>
        <p:txBody>
          <a:bodyPr wrap="square">
            <a:spAutoFit/>
          </a:bodyPr>
          <a:lstStyle/>
          <a:p>
            <a:r>
              <a:rPr lang="es-MX" b="1" dirty="0"/>
              <a:t>Servicios de acceso a datos</a:t>
            </a:r>
            <a:r>
              <a:rPr lang="es-MX" dirty="0"/>
              <a:t>: a diferencia de los almacenes de información tradicionales, en los actuales es preciso disponer de capacidades de servicios de acceso a los datos ampliadas. Sólo de esta forma es posible garantizar el acceso a fuentes </a:t>
            </a:r>
            <a:r>
              <a:rPr lang="es-MX" dirty="0" err="1"/>
              <a:t>NoSQL</a:t>
            </a:r>
            <a:r>
              <a:rPr lang="es-MX" dirty="0"/>
              <a:t>, la conmutación flexible entre métodos de acceso a datos, la transformación de datos no estructurados o la adaptación a fuentes en la nube. , acceso a fuentes </a:t>
            </a:r>
            <a:r>
              <a:rPr lang="es-MX" dirty="0" err="1"/>
              <a:t>NoSQL</a:t>
            </a:r>
            <a:r>
              <a:rPr lang="es-MX" dirty="0"/>
              <a:t> y posibilidades de calidad y transformación para </a:t>
            </a:r>
            <a:r>
              <a:rPr lang="es-MX" dirty="0" err="1"/>
              <a:t>geocodificación</a:t>
            </a:r>
            <a:r>
              <a:rPr lang="es-MX" dirty="0"/>
              <a:t> y datos no estructurados. Todas estas diferentes tecnologías deben ser gestionadas y supervisadas por el almacén de datos lógico. </a:t>
            </a:r>
            <a:r>
              <a:rPr lang="es-MX" b="1" dirty="0"/>
              <a:t>Es importante que las soluciones de data </a:t>
            </a:r>
            <a:r>
              <a:rPr lang="es-MX" b="1" dirty="0" err="1"/>
              <a:t>warehouse</a:t>
            </a:r>
            <a:r>
              <a:rPr lang="es-MX" b="1" dirty="0"/>
              <a:t> ofrezcan un alto grado de flexibilidad en este área.</a:t>
            </a:r>
            <a:endParaRPr lang="es-MX" dirty="0"/>
          </a:p>
          <a:p>
            <a:r>
              <a:rPr lang="es-MX" b="1" dirty="0"/>
              <a:t>Preparación de datos</a:t>
            </a:r>
            <a:r>
              <a:rPr lang="es-MX" dirty="0"/>
              <a:t>: este componente se ocupa de llevar a cabo las </a:t>
            </a:r>
            <a:r>
              <a:rPr lang="es-MX" b="1" dirty="0"/>
              <a:t>comprobaciones y reparaciones de los datos</a:t>
            </a:r>
            <a:r>
              <a:rPr lang="es-MX" dirty="0"/>
              <a:t>. Gracias a su intervención se puede garantizar la confiabilidad de la fuente (linaje de datos), así como que se cumplen las condiciones mínimas de completitud, integridad y otros atributos de la calidad del dato. La preparación de </a:t>
            </a:r>
            <a:r>
              <a:rPr lang="es-MX" b="1" dirty="0"/>
              <a:t>datos es importante especialmente para el trabajo con datos no estructurados,</a:t>
            </a:r>
            <a:r>
              <a:rPr lang="es-MX" dirty="0"/>
              <a:t> aunque, precisamente son éstos los que requieren de la participación de especialistas en el proceso, apoyados por las herramientas adecuadas</a:t>
            </a:r>
            <a:r>
              <a:rPr lang="es-MX" dirty="0" smtClean="0"/>
              <a:t>.</a:t>
            </a:r>
            <a:endParaRPr lang="es-MX" dirty="0"/>
          </a:p>
        </p:txBody>
      </p:sp>
    </p:spTree>
    <p:extLst>
      <p:ext uri="{BB962C8B-B14F-4D97-AF65-F5344CB8AC3E}">
        <p14:creationId xmlns:p14="http://schemas.microsoft.com/office/powerpoint/2010/main" val="38988021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Componentes DATAWAREHOUSE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31</a:t>
            </a:fld>
            <a:endParaRPr lang="es-ES_tradnl"/>
          </a:p>
        </p:txBody>
      </p:sp>
      <p:sp>
        <p:nvSpPr>
          <p:cNvPr id="4" name="3 Rectángulo"/>
          <p:cNvSpPr/>
          <p:nvPr/>
        </p:nvSpPr>
        <p:spPr>
          <a:xfrm>
            <a:off x="1403797" y="1582341"/>
            <a:ext cx="10393251" cy="2308324"/>
          </a:xfrm>
          <a:prstGeom prst="rect">
            <a:avLst/>
          </a:prstGeom>
        </p:spPr>
        <p:txBody>
          <a:bodyPr wrap="square">
            <a:spAutoFit/>
          </a:bodyPr>
          <a:lstStyle/>
          <a:p>
            <a:r>
              <a:rPr lang="es-MX" b="1" dirty="0"/>
              <a:t>Modelado</a:t>
            </a:r>
            <a:r>
              <a:rPr lang="es-MX" dirty="0"/>
              <a:t>: en un entorno de almacén de datos moderno, las necesidades de modelado están muy relacionadas con la capacidad para hacer frente a diferentes semánticas de datos de procedencias diversas</a:t>
            </a:r>
            <a:r>
              <a:rPr lang="es-MX" b="1" dirty="0"/>
              <a:t>. Entender qué es </a:t>
            </a:r>
            <a:r>
              <a:rPr lang="es-MX" b="1" dirty="0" err="1"/>
              <a:t>warehouse</a:t>
            </a:r>
            <a:r>
              <a:rPr lang="es-MX" b="1" dirty="0"/>
              <a:t> es asumir que</a:t>
            </a:r>
            <a:r>
              <a:rPr lang="es-MX" dirty="0"/>
              <a:t> </a:t>
            </a:r>
            <a:r>
              <a:rPr lang="es-MX" b="1" dirty="0"/>
              <a:t>el enfoque de modelado no debe ser único, sino adaptable a los procesos de negocio y las necesidades de la organización</a:t>
            </a:r>
            <a:r>
              <a:rPr lang="es-MX" b="1" dirty="0" smtClean="0"/>
              <a:t>.</a:t>
            </a:r>
          </a:p>
          <a:p>
            <a:endParaRPr lang="es-MX" dirty="0"/>
          </a:p>
          <a:p>
            <a:r>
              <a:rPr lang="es-MX" b="1" dirty="0"/>
              <a:t>Metadatos:</a:t>
            </a:r>
            <a:r>
              <a:rPr lang="es-MX" dirty="0"/>
              <a:t> los datos sobre los datos ganan en importancia en los nuevos almacenes puesto que es necesario que éstos puedan </a:t>
            </a:r>
            <a:r>
              <a:rPr lang="es-MX" b="1" dirty="0"/>
              <a:t>asimilar los cambios en la forma en que los datos están representados</a:t>
            </a:r>
            <a:r>
              <a:rPr lang="es-MX" dirty="0"/>
              <a:t>. Los metadatos hacen posible que contexto y naturaleza se descubran independientemente de su representación real.</a:t>
            </a:r>
          </a:p>
        </p:txBody>
      </p:sp>
      <p:sp>
        <p:nvSpPr>
          <p:cNvPr id="5" name="4 Rectángulo"/>
          <p:cNvSpPr/>
          <p:nvPr/>
        </p:nvSpPr>
        <p:spPr>
          <a:xfrm>
            <a:off x="1596324" y="4309906"/>
            <a:ext cx="6096000" cy="1200329"/>
          </a:xfrm>
          <a:prstGeom prst="rect">
            <a:avLst/>
          </a:prstGeom>
        </p:spPr>
        <p:txBody>
          <a:bodyPr>
            <a:spAutoFit/>
          </a:bodyPr>
          <a:lstStyle/>
          <a:p>
            <a:r>
              <a:rPr lang="es-MX" b="1" dirty="0"/>
              <a:t>El almacén de datos diversificado de hoy en día tiene que estar preparado para poder cubrir las necesidades usuarias</a:t>
            </a:r>
            <a:r>
              <a:rPr lang="es-MX" dirty="0"/>
              <a:t>, ya se trate de demandas relacionadas con información </a:t>
            </a:r>
            <a:r>
              <a:rPr lang="es-MX" dirty="0" err="1"/>
              <a:t>on</a:t>
            </a:r>
            <a:r>
              <a:rPr lang="es-MX" dirty="0"/>
              <a:t> </a:t>
            </a:r>
            <a:r>
              <a:rPr lang="es-MX" dirty="0" err="1"/>
              <a:t>premise</a:t>
            </a:r>
            <a:r>
              <a:rPr lang="es-MX" dirty="0"/>
              <a:t>, ya se trate de </a:t>
            </a:r>
            <a:r>
              <a:rPr lang="es-MX" dirty="0" err="1"/>
              <a:t>big</a:t>
            </a:r>
            <a:r>
              <a:rPr lang="es-MX" dirty="0"/>
              <a:t> data o del </a:t>
            </a:r>
            <a:r>
              <a:rPr lang="es-MX" dirty="0" err="1"/>
              <a:t>cloud</a:t>
            </a:r>
            <a:r>
              <a:rPr lang="es-MX" dirty="0"/>
              <a:t>.</a:t>
            </a:r>
            <a:endParaRPr lang="es-CO" dirty="0"/>
          </a:p>
        </p:txBody>
      </p:sp>
    </p:spTree>
    <p:extLst>
      <p:ext uri="{BB962C8B-B14F-4D97-AF65-F5344CB8AC3E}">
        <p14:creationId xmlns:p14="http://schemas.microsoft.com/office/powerpoint/2010/main" val="1498158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32</a:t>
            </a:fld>
            <a:endParaRPr lang="es-ES_tradnl"/>
          </a:p>
        </p:txBody>
      </p:sp>
      <p:pic>
        <p:nvPicPr>
          <p:cNvPr id="7170" name="Picture 2" descr="Resultado de imagen para dataWAREHOUSE datalak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5585" y="824036"/>
            <a:ext cx="9297519" cy="5532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04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contenido"/>
          <p:cNvSpPr>
            <a:spLocks noGrp="1"/>
          </p:cNvSpPr>
          <p:nvPr>
            <p:ph idx="1"/>
          </p:nvPr>
        </p:nvSpPr>
        <p:spPr/>
        <p:txBody>
          <a:bodyPr/>
          <a:lstStyle/>
          <a:p>
            <a:endParaRPr lang="es-CO"/>
          </a:p>
        </p:txBody>
      </p:sp>
      <p:sp>
        <p:nvSpPr>
          <p:cNvPr id="4" name="3 Marcador de número de diapositiva"/>
          <p:cNvSpPr>
            <a:spLocks noGrp="1"/>
          </p:cNvSpPr>
          <p:nvPr>
            <p:ph type="sldNum" sz="quarter" idx="12"/>
          </p:nvPr>
        </p:nvSpPr>
        <p:spPr/>
        <p:txBody>
          <a:bodyPr/>
          <a:lstStyle/>
          <a:p>
            <a:fld id="{3D8A3D67-1C99-CA4B-A8FF-3F7FA87D5315}" type="slidenum">
              <a:rPr lang="es-ES_tradnl" smtClean="0"/>
              <a:t>33</a:t>
            </a:fld>
            <a:endParaRPr lang="es-ES_trad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5161"/>
            <a:ext cx="12204965" cy="4123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198746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La implementación de un programa de inteligencia de Negocios (BI) requiere más que la instalación de la tecnología….</a:t>
            </a:r>
            <a:endParaRPr lang="es-CO" dirty="0"/>
          </a:p>
        </p:txBody>
      </p:sp>
      <p:sp>
        <p:nvSpPr>
          <p:cNvPr id="4" name="3 Marcador de número de diapositiva"/>
          <p:cNvSpPr>
            <a:spLocks noGrp="1"/>
          </p:cNvSpPr>
          <p:nvPr>
            <p:ph type="sldNum" sz="quarter" idx="12"/>
          </p:nvPr>
        </p:nvSpPr>
        <p:spPr/>
        <p:txBody>
          <a:bodyPr/>
          <a:lstStyle/>
          <a:p>
            <a:fld id="{3D8A3D67-1C99-CA4B-A8FF-3F7FA87D5315}" type="slidenum">
              <a:rPr lang="es-ES_tradnl" smtClean="0"/>
              <a:t>34</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928" y="1896376"/>
            <a:ext cx="8606835" cy="41895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81504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plan para generar valor a </a:t>
            </a:r>
            <a:r>
              <a:rPr lang="es-CO" dirty="0" smtClean="0"/>
              <a:t>través </a:t>
            </a:r>
            <a:r>
              <a:rPr lang="es-CO" dirty="0"/>
              <a:t>de Inteligencia de Negocios (BI) </a:t>
            </a:r>
          </a:p>
        </p:txBody>
      </p:sp>
      <p:sp>
        <p:nvSpPr>
          <p:cNvPr id="4" name="3 Marcador de número de diapositiva"/>
          <p:cNvSpPr>
            <a:spLocks noGrp="1"/>
          </p:cNvSpPr>
          <p:nvPr>
            <p:ph type="sldNum" sz="quarter" idx="12"/>
          </p:nvPr>
        </p:nvSpPr>
        <p:spPr/>
        <p:txBody>
          <a:bodyPr/>
          <a:lstStyle/>
          <a:p>
            <a:fld id="{3D8A3D67-1C99-CA4B-A8FF-3F7FA87D5315}" type="slidenum">
              <a:rPr lang="es-ES_tradnl" smtClean="0"/>
              <a:t>35</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819" y="2881313"/>
            <a:ext cx="10432446" cy="1330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50909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Marcador de número de diapositiva"/>
          <p:cNvSpPr>
            <a:spLocks noGrp="1"/>
          </p:cNvSpPr>
          <p:nvPr>
            <p:ph type="sldNum" sz="quarter" idx="12"/>
          </p:nvPr>
        </p:nvSpPr>
        <p:spPr/>
        <p:txBody>
          <a:bodyPr/>
          <a:lstStyle/>
          <a:p>
            <a:fld id="{3D8A3D67-1C99-CA4B-A8FF-3F7FA87D5315}" type="slidenum">
              <a:rPr lang="es-ES_tradnl" smtClean="0"/>
              <a:t>36</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0700" y="515155"/>
            <a:ext cx="10044116" cy="5099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78051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Ejemplo</a:t>
            </a:r>
            <a:r>
              <a:rPr lang="es-MX" dirty="0"/>
              <a:t>: Requisito de tener datos “preparados” para la Inteligencia de Negocios (“</a:t>
            </a:r>
            <a:r>
              <a:rPr lang="es-MX" dirty="0" err="1"/>
              <a:t>Analytics-ready</a:t>
            </a:r>
            <a:r>
              <a:rPr lang="es-MX" dirty="0"/>
              <a:t> data”)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37</a:t>
            </a:fld>
            <a:endParaRPr lang="es-ES_tradnl"/>
          </a:p>
        </p:txBody>
      </p:sp>
      <p:sp>
        <p:nvSpPr>
          <p:cNvPr id="4" name="3 Rectángulo"/>
          <p:cNvSpPr/>
          <p:nvPr/>
        </p:nvSpPr>
        <p:spPr>
          <a:xfrm>
            <a:off x="1734354" y="2065402"/>
            <a:ext cx="7937679" cy="2862322"/>
          </a:xfrm>
          <a:prstGeom prst="rect">
            <a:avLst/>
          </a:prstGeom>
        </p:spPr>
        <p:txBody>
          <a:bodyPr wrap="square">
            <a:spAutoFit/>
          </a:bodyPr>
          <a:lstStyle/>
          <a:p>
            <a:r>
              <a:rPr lang="es-MX" dirty="0" smtClean="0"/>
              <a:t>• </a:t>
            </a:r>
            <a:r>
              <a:rPr lang="es-MX" dirty="0"/>
              <a:t>Confiabilidad de las fuentes de datos (“data </a:t>
            </a:r>
            <a:r>
              <a:rPr lang="es-MX" dirty="0" err="1"/>
              <a:t>due</a:t>
            </a:r>
            <a:r>
              <a:rPr lang="es-MX" dirty="0"/>
              <a:t> </a:t>
            </a:r>
            <a:r>
              <a:rPr lang="es-MX" dirty="0" err="1"/>
              <a:t>diligence</a:t>
            </a:r>
            <a:r>
              <a:rPr lang="es-MX" dirty="0"/>
              <a:t>”). </a:t>
            </a:r>
            <a:endParaRPr lang="es-MX" dirty="0" smtClean="0"/>
          </a:p>
          <a:p>
            <a:r>
              <a:rPr lang="es-MX" dirty="0" smtClean="0"/>
              <a:t>• </a:t>
            </a:r>
            <a:r>
              <a:rPr lang="es-MX" dirty="0"/>
              <a:t>Precisión del contenido de los datos (“data </a:t>
            </a:r>
            <a:r>
              <a:rPr lang="es-MX" dirty="0" err="1"/>
              <a:t>accuracy</a:t>
            </a:r>
            <a:r>
              <a:rPr lang="es-MX" dirty="0"/>
              <a:t>”). </a:t>
            </a:r>
            <a:endParaRPr lang="es-MX" dirty="0" smtClean="0"/>
          </a:p>
          <a:p>
            <a:r>
              <a:rPr lang="es-MX" dirty="0" smtClean="0"/>
              <a:t>• </a:t>
            </a:r>
            <a:r>
              <a:rPr lang="es-MX" dirty="0"/>
              <a:t>Accesibilidad de los datos. </a:t>
            </a:r>
            <a:endParaRPr lang="es-MX" dirty="0" smtClean="0"/>
          </a:p>
          <a:p>
            <a:r>
              <a:rPr lang="es-MX" dirty="0" smtClean="0"/>
              <a:t> </a:t>
            </a:r>
            <a:r>
              <a:rPr lang="es-MX" dirty="0"/>
              <a:t>Seguridad y privacidad de los datos (ejemplo: datos financieros). </a:t>
            </a:r>
            <a:endParaRPr lang="es-MX" dirty="0" smtClean="0"/>
          </a:p>
          <a:p>
            <a:r>
              <a:rPr lang="es-MX" dirty="0" smtClean="0"/>
              <a:t>• </a:t>
            </a:r>
            <a:r>
              <a:rPr lang="es-MX" dirty="0"/>
              <a:t>Riqueza de los datos (“amplitud de los datos” “completos?”). • Consistencia de los datos (“reto para la integración de datos”). </a:t>
            </a:r>
            <a:endParaRPr lang="es-MX" dirty="0" smtClean="0"/>
          </a:p>
          <a:p>
            <a:r>
              <a:rPr lang="es-MX" dirty="0" smtClean="0"/>
              <a:t>• </a:t>
            </a:r>
            <a:r>
              <a:rPr lang="es-MX" dirty="0"/>
              <a:t>Actualidad de los datos (“up </a:t>
            </a:r>
            <a:r>
              <a:rPr lang="es-MX" dirty="0" err="1"/>
              <a:t>to</a:t>
            </a:r>
            <a:r>
              <a:rPr lang="es-MX" dirty="0"/>
              <a:t> date data”). </a:t>
            </a:r>
            <a:endParaRPr lang="es-MX" dirty="0" smtClean="0"/>
          </a:p>
          <a:p>
            <a:r>
              <a:rPr lang="es-MX" dirty="0" smtClean="0"/>
              <a:t>• </a:t>
            </a:r>
            <a:r>
              <a:rPr lang="es-MX" dirty="0"/>
              <a:t>Granularidad de los datos. </a:t>
            </a:r>
            <a:endParaRPr lang="es-MX" dirty="0" smtClean="0"/>
          </a:p>
          <a:p>
            <a:r>
              <a:rPr lang="es-MX" dirty="0" smtClean="0"/>
              <a:t>• </a:t>
            </a:r>
            <a:r>
              <a:rPr lang="es-MX" dirty="0"/>
              <a:t>Validez de los datos (p.ej. “</a:t>
            </a:r>
            <a:r>
              <a:rPr lang="es-MX" dirty="0" err="1"/>
              <a:t>feminino</a:t>
            </a:r>
            <a:r>
              <a:rPr lang="es-MX" dirty="0"/>
              <a:t>, masculino, desconocido”). </a:t>
            </a:r>
            <a:endParaRPr lang="es-MX" dirty="0" smtClean="0"/>
          </a:p>
          <a:p>
            <a:r>
              <a:rPr lang="es-MX" dirty="0" smtClean="0"/>
              <a:t> </a:t>
            </a:r>
            <a:r>
              <a:rPr lang="es-MX" dirty="0"/>
              <a:t>Relevancia de los datos (relevante para el análisis).</a:t>
            </a:r>
            <a:endParaRPr lang="es-CO" dirty="0"/>
          </a:p>
        </p:txBody>
      </p:sp>
    </p:spTree>
    <p:extLst>
      <p:ext uri="{BB962C8B-B14F-4D97-AF65-F5344CB8AC3E}">
        <p14:creationId xmlns:p14="http://schemas.microsoft.com/office/powerpoint/2010/main" val="2485246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38</a:t>
            </a:fld>
            <a:endParaRPr lang="es-ES_tradn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639" y="885019"/>
            <a:ext cx="10792496" cy="5320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1638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39</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3384" y="825504"/>
            <a:ext cx="9524261" cy="5895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07258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p:cNvSpPr txBox="1">
            <a:spLocks/>
          </p:cNvSpPr>
          <p:nvPr/>
        </p:nvSpPr>
        <p:spPr bwMode="auto">
          <a:xfrm>
            <a:off x="1768476" y="1408348"/>
            <a:ext cx="8232875" cy="1231106"/>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0" indent="0" algn="l" rtl="0" eaLnBrk="1" fontAlgn="base" hangingPunct="1">
              <a:spcBef>
                <a:spcPts val="600"/>
              </a:spcBef>
              <a:spcAft>
                <a:spcPct val="0"/>
              </a:spcAft>
              <a:buNone/>
              <a:defRPr sz="1800">
                <a:solidFill>
                  <a:srgbClr val="FF9900"/>
                </a:solidFill>
                <a:latin typeface="+mn-lt"/>
                <a:ea typeface="+mn-ea"/>
                <a:cs typeface="+mn-cs"/>
              </a:defRPr>
            </a:lvl1pPr>
            <a:lvl2pPr marL="347663" indent="-174625" algn="l" rtl="0" eaLnBrk="1" fontAlgn="base" hangingPunct="1">
              <a:spcBef>
                <a:spcPts val="600"/>
              </a:spcBef>
              <a:spcAft>
                <a:spcPct val="0"/>
              </a:spcAft>
              <a:buChar char="–"/>
              <a:defRPr sz="1600">
                <a:solidFill>
                  <a:srgbClr val="000000"/>
                </a:solidFill>
                <a:latin typeface="+mn-lt"/>
              </a:defRPr>
            </a:lvl2pPr>
            <a:lvl3pPr marL="512763" indent="-165100" algn="l" rtl="0" eaLnBrk="1" fontAlgn="base" hangingPunct="1">
              <a:spcBef>
                <a:spcPts val="600"/>
              </a:spcBef>
              <a:spcAft>
                <a:spcPct val="0"/>
              </a:spcAft>
              <a:buFont typeface="Arial" charset="0"/>
              <a:buChar char="-"/>
              <a:defRPr sz="1600">
                <a:solidFill>
                  <a:srgbClr val="000000"/>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73038" lvl="1" indent="0" algn="just">
              <a:spcAft>
                <a:spcPts val="1200"/>
              </a:spcAft>
              <a:buNone/>
            </a:pPr>
            <a:r>
              <a:rPr lang="es-PE" sz="2000" dirty="0" smtClean="0">
                <a:latin typeface="Arial" pitchFamily="34" charset="0"/>
                <a:cs typeface="Arial" pitchFamily="34" charset="0"/>
              </a:rPr>
              <a:t>En la arquitectura se </a:t>
            </a:r>
            <a:r>
              <a:rPr lang="es-PE" sz="2000" dirty="0">
                <a:latin typeface="Arial" pitchFamily="34" charset="0"/>
                <a:cs typeface="Arial" pitchFamily="34" charset="0"/>
              </a:rPr>
              <a:t>contemplan </a:t>
            </a:r>
            <a:r>
              <a:rPr lang="es-PE" sz="2000" b="1" dirty="0">
                <a:latin typeface="Arial" pitchFamily="34" charset="0"/>
                <a:cs typeface="Arial" pitchFamily="34" charset="0"/>
              </a:rPr>
              <a:t>componentes </a:t>
            </a:r>
            <a:r>
              <a:rPr lang="es-PE" sz="2000" b="1" dirty="0" smtClean="0">
                <a:latin typeface="Arial" pitchFamily="34" charset="0"/>
                <a:cs typeface="Arial" pitchFamily="34" charset="0"/>
              </a:rPr>
              <a:t>y estándares de desarrollo, </a:t>
            </a:r>
            <a:r>
              <a:rPr lang="es-PE" sz="2000" b="1" dirty="0">
                <a:latin typeface="Arial" pitchFamily="34" charset="0"/>
                <a:cs typeface="Arial" pitchFamily="34" charset="0"/>
              </a:rPr>
              <a:t>que </a:t>
            </a:r>
            <a:r>
              <a:rPr lang="es-PE" sz="2000" b="1" dirty="0" smtClean="0">
                <a:latin typeface="Arial" pitchFamily="34" charset="0"/>
                <a:cs typeface="Arial" pitchFamily="34" charset="0"/>
              </a:rPr>
              <a:t>son reutilizados</a:t>
            </a:r>
            <a:r>
              <a:rPr lang="es-PE" sz="2000" dirty="0" smtClean="0">
                <a:latin typeface="Arial" pitchFamily="34" charset="0"/>
                <a:cs typeface="Arial" pitchFamily="34" charset="0"/>
              </a:rPr>
              <a:t> y adaptados en </a:t>
            </a:r>
            <a:r>
              <a:rPr lang="es-PE" sz="2000" dirty="0">
                <a:latin typeface="Arial" pitchFamily="34" charset="0"/>
                <a:cs typeface="Arial" pitchFamily="34" charset="0"/>
              </a:rPr>
              <a:t>la implementación de nuevos requerimientos de integración. </a:t>
            </a:r>
            <a:r>
              <a:rPr lang="es-CO" sz="2000" dirty="0">
                <a:latin typeface="Arial" pitchFamily="34" charset="0"/>
                <a:cs typeface="Arial" pitchFamily="34" charset="0"/>
              </a:rPr>
              <a:t>El proyecto contempla los siguientes </a:t>
            </a:r>
            <a:r>
              <a:rPr lang="es-CO" sz="2000" dirty="0" smtClean="0">
                <a:latin typeface="Arial" pitchFamily="34" charset="0"/>
                <a:cs typeface="Arial" pitchFamily="34" charset="0"/>
              </a:rPr>
              <a:t>componentes y estándares </a:t>
            </a:r>
            <a:r>
              <a:rPr lang="es-CO" sz="2000" dirty="0">
                <a:latin typeface="Arial" pitchFamily="34" charset="0"/>
                <a:cs typeface="Arial" pitchFamily="34" charset="0"/>
              </a:rPr>
              <a:t>de para la plataforma ETL:</a:t>
            </a:r>
          </a:p>
        </p:txBody>
      </p:sp>
      <p:sp>
        <p:nvSpPr>
          <p:cNvPr id="3" name="Rounded Rectangle 39"/>
          <p:cNvSpPr/>
          <p:nvPr/>
        </p:nvSpPr>
        <p:spPr>
          <a:xfrm>
            <a:off x="2483666" y="2814033"/>
            <a:ext cx="7150101" cy="2808312"/>
          </a:xfrm>
          <a:prstGeom prst="roundRect">
            <a:avLst>
              <a:gd name="adj" fmla="val 4565"/>
            </a:avLst>
          </a:prstGeom>
          <a:solidFill>
            <a:srgbClr val="9BBB59">
              <a:lumMod val="60000"/>
              <a:lumOff val="4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algn="ctr">
              <a:defRPr/>
            </a:pPr>
            <a:r>
              <a:rPr lang="es-PE" b="1" kern="0" dirty="0">
                <a:solidFill>
                  <a:sysClr val="windowText" lastClr="000000"/>
                </a:solidFill>
                <a:latin typeface="Calibri"/>
              </a:rPr>
              <a:t>Arquitectura Técnica</a:t>
            </a:r>
          </a:p>
        </p:txBody>
      </p:sp>
      <p:sp>
        <p:nvSpPr>
          <p:cNvPr id="4" name="Text Placeholder 2"/>
          <p:cNvSpPr txBox="1">
            <a:spLocks/>
          </p:cNvSpPr>
          <p:nvPr/>
        </p:nvSpPr>
        <p:spPr bwMode="auto">
          <a:xfrm>
            <a:off x="1751506" y="5968678"/>
            <a:ext cx="8232875" cy="615553"/>
          </a:xfrm>
          <a:prstGeom prst="rect">
            <a:avLst/>
          </a:prstGeom>
          <a:noFill/>
          <a:ln w="12700">
            <a:noFill/>
            <a:miter lim="800000"/>
            <a:headEnd/>
            <a:tailEnd/>
          </a:ln>
          <a:effectLst/>
        </p:spPr>
        <p:txBody>
          <a:bodyPr vert="horz" wrap="square" lIns="0" tIns="0" rIns="0" bIns="0" numCol="1" anchor="t" anchorCtr="0" compatLnSpc="1">
            <a:prstTxWarp prst="textNoShape">
              <a:avLst/>
            </a:prstTxWarp>
            <a:spAutoFit/>
          </a:bodyPr>
          <a:lstStyle>
            <a:lvl1pPr marL="0" indent="0" algn="l" rtl="0" eaLnBrk="1" fontAlgn="base" hangingPunct="1">
              <a:spcBef>
                <a:spcPts val="600"/>
              </a:spcBef>
              <a:spcAft>
                <a:spcPct val="0"/>
              </a:spcAft>
              <a:buNone/>
              <a:defRPr sz="1800">
                <a:solidFill>
                  <a:srgbClr val="FF9900"/>
                </a:solidFill>
                <a:latin typeface="+mn-lt"/>
                <a:ea typeface="+mn-ea"/>
                <a:cs typeface="+mn-cs"/>
              </a:defRPr>
            </a:lvl1pPr>
            <a:lvl2pPr marL="347663" indent="-174625" algn="l" rtl="0" eaLnBrk="1" fontAlgn="base" hangingPunct="1">
              <a:spcBef>
                <a:spcPts val="600"/>
              </a:spcBef>
              <a:spcAft>
                <a:spcPct val="0"/>
              </a:spcAft>
              <a:buChar char="–"/>
              <a:defRPr sz="1600">
                <a:solidFill>
                  <a:srgbClr val="000000"/>
                </a:solidFill>
                <a:latin typeface="+mn-lt"/>
              </a:defRPr>
            </a:lvl2pPr>
            <a:lvl3pPr marL="512763" indent="-165100" algn="l" rtl="0" eaLnBrk="1" fontAlgn="base" hangingPunct="1">
              <a:spcBef>
                <a:spcPts val="600"/>
              </a:spcBef>
              <a:spcAft>
                <a:spcPct val="0"/>
              </a:spcAft>
              <a:buFont typeface="Arial" charset="0"/>
              <a:buChar char="-"/>
              <a:defRPr sz="1600">
                <a:solidFill>
                  <a:srgbClr val="000000"/>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173038" lvl="1" indent="0" algn="just">
              <a:spcAft>
                <a:spcPts val="1200"/>
              </a:spcAft>
              <a:buNone/>
            </a:pPr>
            <a:r>
              <a:rPr lang="es-PE" sz="2000" b="1" dirty="0">
                <a:latin typeface="Arial" pitchFamily="34" charset="0"/>
                <a:cs typeface="Arial" pitchFamily="34" charset="0"/>
              </a:rPr>
              <a:t>Las interfaces que hoy existen pueden ser adaptadas a esta nueva arquitectura</a:t>
            </a:r>
            <a:endParaRPr lang="es-CO" sz="2000" b="1" dirty="0">
              <a:latin typeface="Arial" pitchFamily="34" charset="0"/>
              <a:cs typeface="Arial" pitchFamily="34" charset="0"/>
            </a:endParaRPr>
          </a:p>
        </p:txBody>
      </p:sp>
      <p:grpSp>
        <p:nvGrpSpPr>
          <p:cNvPr id="6" name="5 Grupo"/>
          <p:cNvGrpSpPr/>
          <p:nvPr/>
        </p:nvGrpSpPr>
        <p:grpSpPr>
          <a:xfrm>
            <a:off x="2594964" y="3334786"/>
            <a:ext cx="6927504" cy="2168787"/>
            <a:chOff x="2581024" y="3179130"/>
            <a:chExt cx="6927504" cy="2168787"/>
          </a:xfrm>
        </p:grpSpPr>
        <p:sp>
          <p:nvSpPr>
            <p:cNvPr id="7" name="Rounded Rectangle 40"/>
            <p:cNvSpPr/>
            <p:nvPr/>
          </p:nvSpPr>
          <p:spPr>
            <a:xfrm>
              <a:off x="2581024" y="3179130"/>
              <a:ext cx="6927504" cy="2168787"/>
            </a:xfrm>
            <a:prstGeom prst="roundRect">
              <a:avLst>
                <a:gd name="adj" fmla="val 10467"/>
              </a:avLst>
            </a:prstGeom>
            <a:solidFill>
              <a:srgbClr val="9BBB59">
                <a:lumMod val="20000"/>
                <a:lumOff val="80000"/>
              </a:srgbClr>
            </a:soli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t"/>
            <a:lstStyle/>
            <a:p>
              <a:pPr algn="ctr">
                <a:defRPr/>
              </a:pPr>
              <a:r>
                <a:rPr lang="es-PE" sz="1600" kern="0" dirty="0" smtClean="0">
                  <a:solidFill>
                    <a:sysClr val="windowText" lastClr="000000"/>
                  </a:solidFill>
                  <a:latin typeface="Calibri"/>
                </a:rPr>
                <a:t>Estándares y componentes</a:t>
              </a:r>
              <a:endParaRPr lang="es-PE" sz="1600" kern="0" dirty="0">
                <a:solidFill>
                  <a:sysClr val="windowText" lastClr="000000"/>
                </a:solidFill>
                <a:latin typeface="Calibri"/>
              </a:endParaRPr>
            </a:p>
          </p:txBody>
        </p:sp>
        <p:sp>
          <p:nvSpPr>
            <p:cNvPr id="8" name="Rounded Rectangle 41"/>
            <p:cNvSpPr/>
            <p:nvPr/>
          </p:nvSpPr>
          <p:spPr>
            <a:xfrm>
              <a:off x="2739776" y="3578567"/>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smtClean="0">
                  <a:solidFill>
                    <a:sysClr val="window" lastClr="FFFFFF"/>
                  </a:solidFill>
                  <a:latin typeface="Calibri"/>
                </a:rPr>
                <a:t>Extracción</a:t>
              </a:r>
              <a:endParaRPr lang="es-PE" sz="1100" b="1" kern="0" dirty="0">
                <a:solidFill>
                  <a:sysClr val="window" lastClr="FFFFFF"/>
                </a:solidFill>
                <a:latin typeface="Calibri"/>
              </a:endParaRPr>
            </a:p>
          </p:txBody>
        </p:sp>
        <p:sp>
          <p:nvSpPr>
            <p:cNvPr id="9" name="Rounded Rectangle 42"/>
            <p:cNvSpPr/>
            <p:nvPr/>
          </p:nvSpPr>
          <p:spPr>
            <a:xfrm>
              <a:off x="4035920" y="3578567"/>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Transformación</a:t>
              </a:r>
            </a:p>
          </p:txBody>
        </p:sp>
        <p:sp>
          <p:nvSpPr>
            <p:cNvPr id="10" name="Rounded Rectangle 43"/>
            <p:cNvSpPr/>
            <p:nvPr/>
          </p:nvSpPr>
          <p:spPr>
            <a:xfrm>
              <a:off x="5332192" y="4187241"/>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smtClean="0">
                  <a:solidFill>
                    <a:sysClr val="window" lastClr="FFFFFF"/>
                  </a:solidFill>
                  <a:latin typeface="Calibri"/>
                </a:rPr>
                <a:t>Transacción</a:t>
              </a:r>
              <a:endParaRPr lang="es-PE" sz="1100" b="1" kern="0" dirty="0">
                <a:solidFill>
                  <a:sysClr val="window" lastClr="FFFFFF"/>
                </a:solidFill>
                <a:latin typeface="Calibri"/>
              </a:endParaRPr>
            </a:p>
            <a:p>
              <a:pPr algn="ctr">
                <a:defRPr/>
              </a:pPr>
              <a:r>
                <a:rPr lang="es-PE" sz="1100" b="1" kern="0" dirty="0">
                  <a:solidFill>
                    <a:sysClr val="window" lastClr="FFFFFF"/>
                  </a:solidFill>
                  <a:latin typeface="Calibri"/>
                </a:rPr>
                <a:t>Distribuida</a:t>
              </a:r>
            </a:p>
          </p:txBody>
        </p:sp>
        <p:sp>
          <p:nvSpPr>
            <p:cNvPr id="11" name="Rounded Rectangle 44"/>
            <p:cNvSpPr/>
            <p:nvPr/>
          </p:nvSpPr>
          <p:spPr>
            <a:xfrm>
              <a:off x="6628336" y="4763353"/>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Log/Auditoría</a:t>
              </a:r>
            </a:p>
          </p:txBody>
        </p:sp>
        <p:sp>
          <p:nvSpPr>
            <p:cNvPr id="12" name="Rounded Rectangle 45"/>
            <p:cNvSpPr/>
            <p:nvPr/>
          </p:nvSpPr>
          <p:spPr>
            <a:xfrm>
              <a:off x="2739776" y="4175210"/>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Control de Ejecución</a:t>
              </a:r>
            </a:p>
          </p:txBody>
        </p:sp>
        <p:sp>
          <p:nvSpPr>
            <p:cNvPr id="13" name="Rounded Rectangle 46"/>
            <p:cNvSpPr/>
            <p:nvPr/>
          </p:nvSpPr>
          <p:spPr>
            <a:xfrm>
              <a:off x="4043115" y="4175210"/>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Monitoreo de Ejecución</a:t>
              </a:r>
            </a:p>
          </p:txBody>
        </p:sp>
        <p:sp>
          <p:nvSpPr>
            <p:cNvPr id="14" name="Rounded Rectangle 48"/>
            <p:cNvSpPr/>
            <p:nvPr/>
          </p:nvSpPr>
          <p:spPr>
            <a:xfrm>
              <a:off x="4035920" y="4763353"/>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Validación</a:t>
              </a:r>
            </a:p>
          </p:txBody>
        </p:sp>
        <p:sp>
          <p:nvSpPr>
            <p:cNvPr id="15" name="Rounded Rectangle 49"/>
            <p:cNvSpPr/>
            <p:nvPr/>
          </p:nvSpPr>
          <p:spPr>
            <a:xfrm>
              <a:off x="5332064" y="3578567"/>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050" b="1" kern="0" dirty="0">
                  <a:solidFill>
                    <a:sysClr val="window" lastClr="FFFFFF"/>
                  </a:solidFill>
                  <a:latin typeface="Calibri"/>
                </a:rPr>
                <a:t>Carga</a:t>
              </a:r>
              <a:endParaRPr lang="es-PE" sz="1100" b="1" kern="0" dirty="0">
                <a:solidFill>
                  <a:sysClr val="window" lastClr="FFFFFF"/>
                </a:solidFill>
                <a:latin typeface="Calibri"/>
              </a:endParaRPr>
            </a:p>
          </p:txBody>
        </p:sp>
        <p:sp>
          <p:nvSpPr>
            <p:cNvPr id="16" name="Rounded Rectangle 50"/>
            <p:cNvSpPr/>
            <p:nvPr/>
          </p:nvSpPr>
          <p:spPr>
            <a:xfrm>
              <a:off x="6628336" y="4175210"/>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Notificación de Eventos</a:t>
              </a:r>
            </a:p>
          </p:txBody>
        </p:sp>
        <p:sp>
          <p:nvSpPr>
            <p:cNvPr id="17" name="Rounded Rectangle 51"/>
            <p:cNvSpPr/>
            <p:nvPr/>
          </p:nvSpPr>
          <p:spPr>
            <a:xfrm>
              <a:off x="7996360" y="4175210"/>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Alta Disponibilidad</a:t>
              </a:r>
            </a:p>
          </p:txBody>
        </p:sp>
        <p:sp>
          <p:nvSpPr>
            <p:cNvPr id="18" name="Rounded Rectangle 52"/>
            <p:cNvSpPr/>
            <p:nvPr/>
          </p:nvSpPr>
          <p:spPr>
            <a:xfrm>
              <a:off x="5332064" y="4771853"/>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Code/Decode</a:t>
              </a:r>
            </a:p>
          </p:txBody>
        </p:sp>
        <p:sp>
          <p:nvSpPr>
            <p:cNvPr id="19" name="Rounded Rectangle 53"/>
            <p:cNvSpPr/>
            <p:nvPr/>
          </p:nvSpPr>
          <p:spPr>
            <a:xfrm>
              <a:off x="6628336" y="3578567"/>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Tratamiento de Excepción</a:t>
              </a:r>
            </a:p>
          </p:txBody>
        </p:sp>
        <p:sp>
          <p:nvSpPr>
            <p:cNvPr id="20" name="Rounded Rectangle 54"/>
            <p:cNvSpPr/>
            <p:nvPr/>
          </p:nvSpPr>
          <p:spPr>
            <a:xfrm>
              <a:off x="7996360" y="4771853"/>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100" b="1" kern="0" dirty="0">
                  <a:solidFill>
                    <a:sysClr val="window" lastClr="FFFFFF"/>
                  </a:solidFill>
                  <a:latin typeface="Calibri"/>
                </a:rPr>
                <a:t>Escalabilidad</a:t>
              </a:r>
            </a:p>
          </p:txBody>
        </p:sp>
        <p:sp>
          <p:nvSpPr>
            <p:cNvPr id="21" name="Rounded Rectangle 20"/>
            <p:cNvSpPr/>
            <p:nvPr/>
          </p:nvSpPr>
          <p:spPr>
            <a:xfrm>
              <a:off x="2739776" y="4771853"/>
              <a:ext cx="1152000" cy="432000"/>
            </a:xfrm>
            <a:prstGeom prst="roundRect">
              <a:avLst/>
            </a:prstGeom>
            <a:gradFill rotWithShape="1">
              <a:gsLst>
                <a:gs pos="0">
                  <a:srgbClr val="4F81BD">
                    <a:shade val="51000"/>
                    <a:satMod val="130000"/>
                  </a:srgbClr>
                </a:gs>
                <a:gs pos="80000">
                  <a:srgbClr val="4F81BD">
                    <a:shade val="93000"/>
                    <a:satMod val="130000"/>
                  </a:srgbClr>
                </a:gs>
                <a:gs pos="100000">
                  <a:srgbClr val="4F81BD">
                    <a:shade val="94000"/>
                    <a:satMod val="135000"/>
                  </a:srgbClr>
                </a:gs>
              </a:gsLst>
              <a:lin ang="16200000" scaled="0"/>
            </a:gradFill>
            <a:ln w="9525" cap="flat" cmpd="sng" algn="ctr">
              <a:solidFill>
                <a:srgbClr val="4F81BD">
                  <a:shade val="95000"/>
                  <a:satMod val="105000"/>
                </a:srgbClr>
              </a:solidFill>
              <a:prstDash val="solid"/>
            </a:ln>
            <a:effectLst>
              <a:outerShdw blurRad="40000" dist="23000" dir="5400000" rotWithShape="0">
                <a:srgbClr val="000000">
                  <a:alpha val="35000"/>
                </a:srgbClr>
              </a:outerShdw>
            </a:effectLst>
          </p:spPr>
          <p:txBody>
            <a:bodyPr rtlCol="0" anchor="ctr"/>
            <a:lstStyle/>
            <a:p>
              <a:pPr algn="ctr">
                <a:defRPr/>
              </a:pPr>
              <a:r>
                <a:rPr lang="es-PE" sz="1050" b="1" kern="0" dirty="0">
                  <a:solidFill>
                    <a:sysClr val="window" lastClr="FFFFFF"/>
                  </a:solidFill>
                  <a:latin typeface="Calibri"/>
                </a:rPr>
                <a:t>Parametrización</a:t>
              </a:r>
            </a:p>
            <a:p>
              <a:pPr algn="ctr">
                <a:defRPr/>
              </a:pPr>
              <a:r>
                <a:rPr lang="es-PE" sz="1100" b="1" kern="0" dirty="0">
                  <a:solidFill>
                    <a:sysClr val="window" lastClr="FFFFFF"/>
                  </a:solidFill>
                  <a:latin typeface="Calibri"/>
                </a:rPr>
                <a:t>/Configuración</a:t>
              </a:r>
            </a:p>
          </p:txBody>
        </p:sp>
      </p:grpSp>
      <p:sp>
        <p:nvSpPr>
          <p:cNvPr id="22" name="1 Título"/>
          <p:cNvSpPr txBox="1">
            <a:spLocks/>
          </p:cNvSpPr>
          <p:nvPr/>
        </p:nvSpPr>
        <p:spPr>
          <a:xfrm>
            <a:off x="1596324" y="179149"/>
            <a:ext cx="10321873" cy="1325563"/>
          </a:xfrm>
          <a:prstGeom prst="rect">
            <a:avLst/>
          </a:prstGeom>
        </p:spPr>
        <p:txBody>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smtClean="0"/>
              <a:t>ETL</a:t>
            </a:r>
            <a:endParaRPr lang="es-CO" dirty="0"/>
          </a:p>
        </p:txBody>
      </p:sp>
    </p:spTree>
    <p:extLst>
      <p:ext uri="{BB962C8B-B14F-4D97-AF65-F5344CB8AC3E}">
        <p14:creationId xmlns:p14="http://schemas.microsoft.com/office/powerpoint/2010/main" val="1087878442"/>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O"/>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40</a:t>
            </a:fld>
            <a:endParaRPr lang="es-ES_tradnl"/>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067248"/>
            <a:ext cx="8444784" cy="5289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78652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41</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7363" y="1243013"/>
            <a:ext cx="10415844" cy="524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002722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O"/>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42</a:t>
            </a:fld>
            <a:endParaRPr lang="es-ES_tradnl"/>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0130" y="680233"/>
            <a:ext cx="10478067" cy="5540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90167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Seguridad y Privacidad</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43</a:t>
            </a:fld>
            <a:endParaRPr lang="es-ES_tradnl"/>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5206" y="1195613"/>
            <a:ext cx="9889566" cy="5160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03358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a:t>
            </a:fld>
            <a:endParaRPr lang="es-ES_tradnl"/>
          </a:p>
        </p:txBody>
      </p:sp>
      <p:grpSp>
        <p:nvGrpSpPr>
          <p:cNvPr id="20" name="Group 24"/>
          <p:cNvGrpSpPr/>
          <p:nvPr/>
        </p:nvGrpSpPr>
        <p:grpSpPr>
          <a:xfrm>
            <a:off x="1683327" y="4115519"/>
            <a:ext cx="8533458" cy="2451535"/>
            <a:chOff x="179512" y="2636911"/>
            <a:chExt cx="8313578" cy="2451535"/>
          </a:xfrm>
        </p:grpSpPr>
        <p:sp>
          <p:nvSpPr>
            <p:cNvPr id="21" name="Rectangle 25"/>
            <p:cNvSpPr/>
            <p:nvPr/>
          </p:nvSpPr>
          <p:spPr bwMode="auto">
            <a:xfrm>
              <a:off x="1403648" y="2636911"/>
              <a:ext cx="5904657" cy="2451535"/>
            </a:xfrm>
            <a:prstGeom prst="rect">
              <a:avLst/>
            </a:prstGeom>
            <a:solidFill>
              <a:srgbClr val="8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s-CO" sz="1600" b="1" dirty="0" smtClean="0">
                  <a:solidFill>
                    <a:schemeClr val="bg1"/>
                  </a:solidFill>
                  <a:latin typeface="Arial" pitchFamily="34" charset="0"/>
                </a:rPr>
                <a:t>Flujo</a:t>
              </a:r>
              <a:endParaRPr lang="es-CO" sz="1600" b="1" dirty="0">
                <a:solidFill>
                  <a:schemeClr val="bg1"/>
                </a:solidFill>
                <a:latin typeface="Arial" pitchFamily="34" charset="0"/>
              </a:endParaRPr>
            </a:p>
          </p:txBody>
        </p:sp>
        <p:sp>
          <p:nvSpPr>
            <p:cNvPr id="22" name="Rectangle 26"/>
            <p:cNvSpPr/>
            <p:nvPr/>
          </p:nvSpPr>
          <p:spPr bwMode="auto">
            <a:xfrm>
              <a:off x="1475656" y="3676088"/>
              <a:ext cx="5760640" cy="1296144"/>
            </a:xfrm>
            <a:prstGeom prst="rect">
              <a:avLst/>
            </a:prstGeom>
            <a:solidFill>
              <a:schemeClr val="bg2">
                <a:lumMod val="9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dirty="0">
                <a:latin typeface="Arial" pitchFamily="34" charset="0"/>
              </a:endParaRPr>
            </a:p>
          </p:txBody>
        </p:sp>
        <p:sp>
          <p:nvSpPr>
            <p:cNvPr id="23" name="Rectangle 27"/>
            <p:cNvSpPr/>
            <p:nvPr/>
          </p:nvSpPr>
          <p:spPr bwMode="auto">
            <a:xfrm>
              <a:off x="1835696" y="3933056"/>
              <a:ext cx="1368152" cy="25413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s-CO" sz="1400" b="1" dirty="0" smtClean="0">
                  <a:solidFill>
                    <a:schemeClr val="bg1"/>
                  </a:solidFill>
                  <a:latin typeface="Arial" pitchFamily="34" charset="0"/>
                </a:rPr>
                <a:t>Proceso</a:t>
              </a:r>
              <a:endParaRPr lang="es-CO" sz="1400" b="1" dirty="0">
                <a:solidFill>
                  <a:schemeClr val="bg1"/>
                </a:solidFill>
                <a:latin typeface="Arial" pitchFamily="34" charset="0"/>
              </a:endParaRPr>
            </a:p>
          </p:txBody>
        </p:sp>
        <p:sp>
          <p:nvSpPr>
            <p:cNvPr id="24" name="Rectangle 28"/>
            <p:cNvSpPr/>
            <p:nvPr/>
          </p:nvSpPr>
          <p:spPr bwMode="auto">
            <a:xfrm>
              <a:off x="1835696" y="4365104"/>
              <a:ext cx="1368152" cy="50405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0000"/>
                </a:lnSpc>
                <a:spcBef>
                  <a:spcPct val="0"/>
                </a:spcBef>
                <a:spcAft>
                  <a:spcPct val="0"/>
                </a:spcAft>
              </a:pPr>
              <a:r>
                <a:rPr lang="en-US" sz="1400" b="1" dirty="0" smtClean="0">
                  <a:solidFill>
                    <a:schemeClr val="bg1"/>
                  </a:solidFill>
                  <a:latin typeface="Arial" pitchFamily="34" charset="0"/>
                </a:rPr>
                <a:t>Extracción </a:t>
              </a:r>
              <a:endParaRPr lang="en-US" sz="1400" b="1" dirty="0">
                <a:solidFill>
                  <a:schemeClr val="bg1"/>
                </a:solidFill>
                <a:latin typeface="Arial" pitchFamily="34" charset="0"/>
              </a:endParaRPr>
            </a:p>
          </p:txBody>
        </p:sp>
        <p:sp>
          <p:nvSpPr>
            <p:cNvPr id="25" name="Rectangle 29"/>
            <p:cNvSpPr/>
            <p:nvPr/>
          </p:nvSpPr>
          <p:spPr bwMode="auto">
            <a:xfrm>
              <a:off x="3563888" y="3933056"/>
              <a:ext cx="1584176" cy="25413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Proceso</a:t>
              </a:r>
            </a:p>
          </p:txBody>
        </p:sp>
        <p:sp>
          <p:nvSpPr>
            <p:cNvPr id="26" name="Rectangle 30"/>
            <p:cNvSpPr/>
            <p:nvPr/>
          </p:nvSpPr>
          <p:spPr bwMode="auto">
            <a:xfrm>
              <a:off x="5511359" y="3958386"/>
              <a:ext cx="1368152" cy="254139"/>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Proceso</a:t>
              </a:r>
            </a:p>
          </p:txBody>
        </p:sp>
        <p:sp>
          <p:nvSpPr>
            <p:cNvPr id="27" name="Rectangle 31"/>
            <p:cNvSpPr/>
            <p:nvPr/>
          </p:nvSpPr>
          <p:spPr bwMode="auto">
            <a:xfrm>
              <a:off x="3563888" y="4365104"/>
              <a:ext cx="1584176" cy="50405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0000"/>
                </a:lnSpc>
                <a:spcBef>
                  <a:spcPct val="0"/>
                </a:spcBef>
                <a:spcAft>
                  <a:spcPct val="0"/>
                </a:spcAft>
              </a:pPr>
              <a:r>
                <a:rPr lang="es-CO" sz="1400" b="1" dirty="0" smtClean="0">
                  <a:solidFill>
                    <a:schemeClr val="bg1"/>
                  </a:solidFill>
                  <a:latin typeface="Arial" pitchFamily="34" charset="0"/>
                </a:rPr>
                <a:t>Transformación</a:t>
              </a:r>
              <a:endParaRPr lang="es-CO" sz="1400" b="1" dirty="0">
                <a:solidFill>
                  <a:schemeClr val="bg1"/>
                </a:solidFill>
                <a:latin typeface="Arial" pitchFamily="34" charset="0"/>
              </a:endParaRPr>
            </a:p>
          </p:txBody>
        </p:sp>
        <p:sp>
          <p:nvSpPr>
            <p:cNvPr id="28" name="Rectangle 32"/>
            <p:cNvSpPr/>
            <p:nvPr/>
          </p:nvSpPr>
          <p:spPr bwMode="auto">
            <a:xfrm>
              <a:off x="5511359" y="4365104"/>
              <a:ext cx="1368152" cy="504056"/>
            </a:xfrm>
            <a:prstGeom prst="rect">
              <a:avLst/>
            </a:prstGeom>
            <a:solidFill>
              <a:schemeClr val="tx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Carga</a:t>
              </a:r>
            </a:p>
          </p:txBody>
        </p:sp>
        <p:sp>
          <p:nvSpPr>
            <p:cNvPr id="29" name="Rectangle 33"/>
            <p:cNvSpPr/>
            <p:nvPr/>
          </p:nvSpPr>
          <p:spPr bwMode="auto">
            <a:xfrm>
              <a:off x="1835696" y="3068961"/>
              <a:ext cx="1368152" cy="254139"/>
            </a:xfrm>
            <a:prstGeom prst="rect">
              <a:avLst/>
            </a:prstGeom>
            <a:solidFill>
              <a:srgbClr val="6600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Proceso</a:t>
              </a:r>
            </a:p>
          </p:txBody>
        </p:sp>
        <p:sp>
          <p:nvSpPr>
            <p:cNvPr id="30" name="Rectangle 34"/>
            <p:cNvSpPr/>
            <p:nvPr/>
          </p:nvSpPr>
          <p:spPr bwMode="auto">
            <a:xfrm>
              <a:off x="3704649" y="3068960"/>
              <a:ext cx="1368152" cy="254139"/>
            </a:xfrm>
            <a:prstGeom prst="rect">
              <a:avLst/>
            </a:prstGeom>
            <a:solidFill>
              <a:srgbClr val="6600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Proceso</a:t>
              </a:r>
            </a:p>
          </p:txBody>
        </p:sp>
        <p:sp>
          <p:nvSpPr>
            <p:cNvPr id="31" name="Rectangle 35"/>
            <p:cNvSpPr/>
            <p:nvPr/>
          </p:nvSpPr>
          <p:spPr bwMode="auto">
            <a:xfrm>
              <a:off x="5508104" y="3068960"/>
              <a:ext cx="1368152" cy="254139"/>
            </a:xfrm>
            <a:prstGeom prst="rect">
              <a:avLst/>
            </a:prstGeom>
            <a:solidFill>
              <a:srgbClr val="66003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400" b="1" dirty="0">
                  <a:solidFill>
                    <a:schemeClr val="bg1"/>
                  </a:solidFill>
                  <a:latin typeface="Arial" pitchFamily="34" charset="0"/>
                </a:rPr>
                <a:t>Proceso</a:t>
              </a:r>
            </a:p>
          </p:txBody>
        </p:sp>
        <p:sp>
          <p:nvSpPr>
            <p:cNvPr id="32" name="Rectangle 36"/>
            <p:cNvSpPr/>
            <p:nvPr/>
          </p:nvSpPr>
          <p:spPr bwMode="auto">
            <a:xfrm>
              <a:off x="179512" y="3717032"/>
              <a:ext cx="720080" cy="1296144"/>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100" b="1" dirty="0">
                  <a:solidFill>
                    <a:schemeClr val="bg1"/>
                  </a:solidFill>
                  <a:latin typeface="Arial" pitchFamily="34" charset="0"/>
                </a:rPr>
                <a:t>Sistema Origen</a:t>
              </a:r>
            </a:p>
          </p:txBody>
        </p:sp>
        <p:sp>
          <p:nvSpPr>
            <p:cNvPr id="33" name="Rectangle 37"/>
            <p:cNvSpPr/>
            <p:nvPr/>
          </p:nvSpPr>
          <p:spPr bwMode="auto">
            <a:xfrm>
              <a:off x="1043608" y="3717032"/>
              <a:ext cx="180020" cy="1296144"/>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lnSpc>
                  <a:spcPct val="80000"/>
                </a:lnSpc>
                <a:spcBef>
                  <a:spcPct val="0"/>
                </a:spcBef>
                <a:spcAft>
                  <a:spcPct val="0"/>
                </a:spcAft>
              </a:pPr>
              <a:r>
                <a:rPr lang="en-US" sz="1100" b="1" dirty="0">
                  <a:solidFill>
                    <a:schemeClr val="bg1"/>
                  </a:solidFill>
                  <a:latin typeface="Arial" pitchFamily="34" charset="0"/>
                </a:rPr>
                <a:t>Inbound</a:t>
              </a:r>
            </a:p>
          </p:txBody>
        </p:sp>
        <p:sp>
          <p:nvSpPr>
            <p:cNvPr id="34" name="Right Arrow 38"/>
            <p:cNvSpPr/>
            <p:nvPr/>
          </p:nvSpPr>
          <p:spPr bwMode="auto">
            <a:xfrm>
              <a:off x="1223628" y="4212525"/>
              <a:ext cx="252028" cy="404607"/>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dirty="0">
                <a:latin typeface="Arial" pitchFamily="34" charset="0"/>
              </a:endParaRPr>
            </a:p>
          </p:txBody>
        </p:sp>
        <p:sp>
          <p:nvSpPr>
            <p:cNvPr id="35" name="Rectangle 39"/>
            <p:cNvSpPr/>
            <p:nvPr/>
          </p:nvSpPr>
          <p:spPr bwMode="auto">
            <a:xfrm>
              <a:off x="7773010" y="3713227"/>
              <a:ext cx="720080" cy="1296144"/>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80000"/>
                </a:lnSpc>
                <a:spcBef>
                  <a:spcPct val="0"/>
                </a:spcBef>
                <a:spcAft>
                  <a:spcPct val="0"/>
                </a:spcAft>
              </a:pPr>
              <a:r>
                <a:rPr lang="en-US" sz="1100" b="1" dirty="0">
                  <a:solidFill>
                    <a:schemeClr val="bg1"/>
                  </a:solidFill>
                  <a:latin typeface="Arial" pitchFamily="34" charset="0"/>
                </a:rPr>
                <a:t>Sistema Destino</a:t>
              </a:r>
            </a:p>
          </p:txBody>
        </p:sp>
        <p:sp>
          <p:nvSpPr>
            <p:cNvPr id="36" name="Rectangle 40"/>
            <p:cNvSpPr/>
            <p:nvPr/>
          </p:nvSpPr>
          <p:spPr bwMode="auto">
            <a:xfrm>
              <a:off x="7484978" y="3713227"/>
              <a:ext cx="180020" cy="1296144"/>
            </a:xfrm>
            <a:prstGeom prst="rect">
              <a:avLst/>
            </a:prstGeom>
            <a:solidFill>
              <a:srgbClr val="00B050"/>
            </a:solidFill>
            <a:ln w="9525" cap="flat" cmpd="sng" algn="ctr">
              <a:solidFill>
                <a:schemeClr val="tx1"/>
              </a:solidFill>
              <a:prstDash val="solid"/>
              <a:round/>
              <a:headEnd type="none" w="med" len="med"/>
              <a:tailEnd type="none" w="med" len="med"/>
            </a:ln>
            <a:effectLst/>
          </p:spPr>
          <p:txBody>
            <a:bodyPr vert="vert270" wrap="square" lIns="91440" tIns="45720" rIns="91440" bIns="45720" numCol="1" rtlCol="0" anchor="ctr" anchorCtr="0" compatLnSpc="1">
              <a:prstTxWarp prst="textNoShape">
                <a:avLst/>
              </a:prstTxWarp>
            </a:bodyPr>
            <a:lstStyle/>
            <a:p>
              <a:pPr algn="ctr" eaLnBrk="0" fontAlgn="base" hangingPunct="0">
                <a:lnSpc>
                  <a:spcPct val="80000"/>
                </a:lnSpc>
                <a:spcBef>
                  <a:spcPct val="0"/>
                </a:spcBef>
                <a:spcAft>
                  <a:spcPct val="0"/>
                </a:spcAft>
              </a:pPr>
              <a:r>
                <a:rPr lang="en-US" sz="1100" b="1" dirty="0">
                  <a:solidFill>
                    <a:schemeClr val="bg1"/>
                  </a:solidFill>
                  <a:latin typeface="Arial" pitchFamily="34" charset="0"/>
                </a:rPr>
                <a:t>Outbound</a:t>
              </a:r>
            </a:p>
          </p:txBody>
        </p:sp>
        <p:sp>
          <p:nvSpPr>
            <p:cNvPr id="37" name="Right Arrow 41"/>
            <p:cNvSpPr/>
            <p:nvPr/>
          </p:nvSpPr>
          <p:spPr bwMode="auto">
            <a:xfrm>
              <a:off x="7236296" y="4157849"/>
              <a:ext cx="252028" cy="404607"/>
            </a:xfrm>
            <a:prstGeom prst="rightArrow">
              <a:avLst/>
            </a:prstGeom>
            <a:solidFill>
              <a:schemeClr val="tx2">
                <a:lumMod val="20000"/>
                <a:lumOff val="8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lnSpc>
                  <a:spcPct val="80000"/>
                </a:lnSpc>
                <a:spcBef>
                  <a:spcPct val="0"/>
                </a:spcBef>
                <a:spcAft>
                  <a:spcPct val="0"/>
                </a:spcAft>
              </a:pPr>
              <a:endParaRPr lang="en-US" sz="3200" b="1" dirty="0">
                <a:latin typeface="Arial" pitchFamily="34" charset="0"/>
              </a:endParaRPr>
            </a:p>
          </p:txBody>
        </p:sp>
        <p:pic>
          <p:nvPicPr>
            <p:cNvPr id="3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8457" y="4383473"/>
              <a:ext cx="442190" cy="45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11955" y="4341801"/>
              <a:ext cx="442190" cy="455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0" name="TextBox 44"/>
          <p:cNvSpPr txBox="1"/>
          <p:nvPr/>
        </p:nvSpPr>
        <p:spPr>
          <a:xfrm>
            <a:off x="1589212" y="1212644"/>
            <a:ext cx="8712968" cy="2831544"/>
          </a:xfrm>
          <a:prstGeom prst="rect">
            <a:avLst/>
          </a:prstGeom>
          <a:noFill/>
        </p:spPr>
        <p:txBody>
          <a:bodyPr wrap="square" rtlCol="0">
            <a:spAutoFit/>
          </a:bodyPr>
          <a:lstStyle/>
          <a:p>
            <a:r>
              <a:rPr lang="es-CO" sz="2000" dirty="0">
                <a:latin typeface="Arial" panose="020B0604020202020204" pitchFamily="34" charset="0"/>
                <a:cs typeface="Arial" panose="020B0604020202020204" pitchFamily="34" charset="0"/>
              </a:rPr>
              <a:t>En términos de implementación, la Arquitectura ETL tiene como objetivo integrar dos o mas sistemas (origen, destino</a:t>
            </a:r>
            <a:r>
              <a:rPr lang="es-CO" sz="2000" dirty="0" smtClean="0">
                <a:latin typeface="Arial" panose="020B0604020202020204" pitchFamily="34" charset="0"/>
                <a:cs typeface="Arial" panose="020B0604020202020204" pitchFamily="34" charset="0"/>
              </a:rPr>
              <a:t>). La </a:t>
            </a:r>
            <a:r>
              <a:rPr lang="es-CO" sz="2000" dirty="0">
                <a:latin typeface="Arial" panose="020B0604020202020204" pitchFamily="34" charset="0"/>
                <a:cs typeface="Arial" panose="020B0604020202020204" pitchFamily="34" charset="0"/>
              </a:rPr>
              <a:t>arquitectura trabaja con el concepto de Flujo y Proceso</a:t>
            </a:r>
          </a:p>
          <a:p>
            <a:pPr marL="285750" indent="-285750">
              <a:buFont typeface="Arial" panose="020B0604020202020204" pitchFamily="34" charset="0"/>
              <a:buChar char="•"/>
            </a:pPr>
            <a:endParaRPr lang="es-CO" sz="2000" dirty="0">
              <a:latin typeface="Arial" panose="020B0604020202020204" pitchFamily="34" charset="0"/>
              <a:cs typeface="Arial" panose="020B0604020202020204" pitchFamily="34" charset="0"/>
            </a:endParaRPr>
          </a:p>
          <a:p>
            <a:pPr marL="742854" lvl="1" indent="-285750">
              <a:buFont typeface="Arial" panose="020B0604020202020204" pitchFamily="34" charset="0"/>
              <a:buChar char="•"/>
            </a:pPr>
            <a:r>
              <a:rPr lang="es-CO" sz="2000" b="1" dirty="0">
                <a:latin typeface="Arial" panose="020B0604020202020204" pitchFamily="34" charset="0"/>
                <a:cs typeface="Arial" panose="020B0604020202020204" pitchFamily="34" charset="0"/>
              </a:rPr>
              <a:t>Flujo</a:t>
            </a:r>
            <a:r>
              <a:rPr lang="es-CO" sz="2000" dirty="0">
                <a:latin typeface="Arial" panose="020B0604020202020204" pitchFamily="34" charset="0"/>
                <a:cs typeface="Arial" panose="020B0604020202020204" pitchFamily="34" charset="0"/>
              </a:rPr>
              <a:t>: Conjunto de procesos que tienen como objetivo satisfacer las necesidades de integración entre sistema origen y sistema destino.</a:t>
            </a:r>
          </a:p>
          <a:p>
            <a:pPr marL="742854" lvl="1" indent="-285750">
              <a:buFont typeface="Arial" panose="020B0604020202020204" pitchFamily="34" charset="0"/>
              <a:buChar char="•"/>
            </a:pPr>
            <a:r>
              <a:rPr lang="es-CO" sz="2000" b="1" dirty="0">
                <a:latin typeface="Arial" panose="020B0604020202020204" pitchFamily="34" charset="0"/>
                <a:cs typeface="Arial" panose="020B0604020202020204" pitchFamily="34" charset="0"/>
              </a:rPr>
              <a:t>Proceso</a:t>
            </a:r>
            <a:r>
              <a:rPr lang="es-CO" sz="2000" dirty="0">
                <a:latin typeface="Arial" panose="020B0604020202020204" pitchFamily="34" charset="0"/>
                <a:cs typeface="Arial" panose="020B0604020202020204" pitchFamily="34" charset="0"/>
              </a:rPr>
              <a:t>: Entidad que realiza las funciones de Extracción, Transformación y carga de datos</a:t>
            </a:r>
          </a:p>
          <a:p>
            <a:pPr marL="742854" lvl="1" indent="-285750">
              <a:buFont typeface="Arial" panose="020B0604020202020204" pitchFamily="34" charset="0"/>
              <a:buChar char="•"/>
            </a:pPr>
            <a:endParaRPr lang="es-CO" b="1" dirty="0"/>
          </a:p>
        </p:txBody>
      </p:sp>
      <p:sp>
        <p:nvSpPr>
          <p:cNvPr id="41" name="Title 3"/>
          <p:cNvSpPr txBox="1">
            <a:spLocks/>
          </p:cNvSpPr>
          <p:nvPr/>
        </p:nvSpPr>
        <p:spPr>
          <a:xfrm>
            <a:off x="1985036" y="170123"/>
            <a:ext cx="8205261" cy="7855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CO" smtClean="0">
                <a:latin typeface="Arial" panose="020B0604020202020204" pitchFamily="34" charset="0"/>
                <a:cs typeface="Arial" panose="020B0604020202020204" pitchFamily="34" charset="0"/>
              </a:rPr>
              <a:t>Visión</a:t>
            </a:r>
            <a:r>
              <a:rPr lang="en-CA" smtClean="0">
                <a:latin typeface="Arial" panose="020B0604020202020204" pitchFamily="34" charset="0"/>
                <a:cs typeface="Arial" panose="020B0604020202020204" pitchFamily="34" charset="0"/>
              </a:rPr>
              <a:t> General</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164830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Modelo de arquitectura conceptual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a:t>
            </a:fld>
            <a:endParaRPr lang="es-ES_tradnl"/>
          </a:p>
        </p:txBody>
      </p:sp>
      <p:pic>
        <p:nvPicPr>
          <p:cNvPr id="4" name="Picture 4"/>
          <p:cNvPicPr>
            <a:picLocks noChangeAspect="1"/>
          </p:cNvPicPr>
          <p:nvPr/>
        </p:nvPicPr>
        <p:blipFill>
          <a:blip r:embed="rId2"/>
          <a:stretch>
            <a:fillRect/>
          </a:stretch>
        </p:blipFill>
        <p:spPr>
          <a:xfrm>
            <a:off x="1313645" y="1352281"/>
            <a:ext cx="9787944" cy="5004069"/>
          </a:xfrm>
          <a:prstGeom prst="rect">
            <a:avLst/>
          </a:prstGeom>
        </p:spPr>
      </p:pic>
    </p:spTree>
    <p:extLst>
      <p:ext uri="{BB962C8B-B14F-4D97-AF65-F5344CB8AC3E}">
        <p14:creationId xmlns:p14="http://schemas.microsoft.com/office/powerpoint/2010/main" val="375904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Fase de Extracción</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a:t>
            </a:fld>
            <a:endParaRPr lang="es-ES_tradnl"/>
          </a:p>
        </p:txBody>
      </p:sp>
      <p:sp>
        <p:nvSpPr>
          <p:cNvPr id="4" name="3 Rectángulo"/>
          <p:cNvSpPr/>
          <p:nvPr/>
        </p:nvSpPr>
        <p:spPr>
          <a:xfrm>
            <a:off x="1120461" y="1707549"/>
            <a:ext cx="9337183" cy="3970318"/>
          </a:xfrm>
          <a:prstGeom prst="rect">
            <a:avLst/>
          </a:prstGeom>
        </p:spPr>
        <p:txBody>
          <a:bodyPr wrap="square">
            <a:spAutoFit/>
          </a:bodyPr>
          <a:lstStyle/>
          <a:p>
            <a:r>
              <a:rPr lang="es-MX" dirty="0"/>
              <a:t>Para llevar a cabo de manera correcta el proceso de extracción, primera fase del ETL, hay que</a:t>
            </a:r>
            <a:br>
              <a:rPr lang="es-MX" dirty="0"/>
            </a:br>
            <a:r>
              <a:rPr lang="es-MX" dirty="0"/>
              <a:t>seguir los siguientes pasos:</a:t>
            </a:r>
            <a:br>
              <a:rPr lang="es-MX" dirty="0"/>
            </a:br>
            <a:r>
              <a:rPr lang="es-MX" dirty="0"/>
              <a:t/>
            </a:r>
            <a:br>
              <a:rPr lang="es-MX" dirty="0"/>
            </a:br>
            <a:r>
              <a:rPr lang="es-MX" dirty="0"/>
              <a:t>● Extraer los datos desde los sistemas de origen.</a:t>
            </a:r>
            <a:br>
              <a:rPr lang="es-MX" dirty="0"/>
            </a:br>
            <a:r>
              <a:rPr lang="es-MX" dirty="0"/>
              <a:t>● Analizar los datos extraídos obteniendo un chequeo.</a:t>
            </a:r>
            <a:br>
              <a:rPr lang="es-MX" dirty="0"/>
            </a:br>
            <a:r>
              <a:rPr lang="es-MX" dirty="0"/>
              <a:t>● Interpretar este chequeo para verificar que los datos extraídos cumplen la pauta o</a:t>
            </a:r>
            <a:br>
              <a:rPr lang="es-MX" dirty="0"/>
            </a:br>
            <a:r>
              <a:rPr lang="es-MX" dirty="0"/>
              <a:t>estructura que se esperaba. Si no fuese así, los datos deberían ser rechazados.</a:t>
            </a:r>
            <a:br>
              <a:rPr lang="es-MX" dirty="0"/>
            </a:br>
            <a:r>
              <a:rPr lang="es-MX" dirty="0"/>
              <a:t>● Convertir los datos a un formato preparado para iniciar el proceso de transformación</a:t>
            </a:r>
            <a:br>
              <a:rPr lang="es-MX" dirty="0"/>
            </a:br>
            <a:r>
              <a:rPr lang="es-MX" dirty="0"/>
              <a:t/>
            </a:r>
            <a:br>
              <a:rPr lang="es-MX" dirty="0"/>
            </a:br>
            <a:r>
              <a:rPr lang="es-MX" dirty="0"/>
              <a:t>Además, uno de las prevenciones más importantes que se deben tener en cuenta durante el proceso de extracción sería el exigir siempre </a:t>
            </a:r>
            <a:r>
              <a:rPr lang="es-MX" dirty="0" smtClean="0"/>
              <a:t>que esta </a:t>
            </a:r>
            <a:r>
              <a:rPr lang="es-MX" dirty="0"/>
              <a:t>tarea cause un impacto mínimo en el sistema de origen. Este requisito se basa en la práctica ya que, si los datos a extraer son muchos, el sistema de origen se podría ralentizar e incluso colapsar, provocando que no pudiera volver a ser utilizado con normalidad para su uso cotidiano.</a:t>
            </a:r>
            <a:endParaRPr lang="es-CO" dirty="0"/>
          </a:p>
        </p:txBody>
      </p:sp>
    </p:spTree>
    <p:extLst>
      <p:ext uri="{BB962C8B-B14F-4D97-AF65-F5344CB8AC3E}">
        <p14:creationId xmlns:p14="http://schemas.microsoft.com/office/powerpoint/2010/main" val="2142253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Fase de Transformación</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8</a:t>
            </a:fld>
            <a:endParaRPr lang="es-ES_tradnl"/>
          </a:p>
        </p:txBody>
      </p:sp>
      <p:sp>
        <p:nvSpPr>
          <p:cNvPr id="5" name="4 Rectángulo"/>
          <p:cNvSpPr/>
          <p:nvPr/>
        </p:nvSpPr>
        <p:spPr>
          <a:xfrm>
            <a:off x="708338" y="1859340"/>
            <a:ext cx="9878096" cy="2862322"/>
          </a:xfrm>
          <a:prstGeom prst="rect">
            <a:avLst/>
          </a:prstGeom>
        </p:spPr>
        <p:txBody>
          <a:bodyPr wrap="square">
            <a:spAutoFit/>
          </a:bodyPr>
          <a:lstStyle/>
          <a:p>
            <a:r>
              <a:rPr lang="es-MX" dirty="0"/>
              <a:t>La fase de transformación de un proceso de ETL aplica una serie de reglas de negocio o funciones, sobre los datos extraídos para convertirlos en datos que serán cargados. Estas directrices pueden ser declarativas, pueden basarse en excepciones o restricciones pero, para potenciar su pragmatismo y eficacia, hay que asegurarse de que sean</a:t>
            </a:r>
            <a:r>
              <a:rPr lang="es-MX" dirty="0" smtClean="0"/>
              <a:t>:</a:t>
            </a:r>
          </a:p>
          <a:p>
            <a:endParaRPr lang="es-MX" dirty="0"/>
          </a:p>
          <a:p>
            <a:r>
              <a:rPr lang="es-MX" dirty="0"/>
              <a:t>● Declarativas.</a:t>
            </a:r>
            <a:br>
              <a:rPr lang="es-MX" dirty="0"/>
            </a:br>
            <a:r>
              <a:rPr lang="es-MX" dirty="0"/>
              <a:t>● Independientes.</a:t>
            </a:r>
            <a:br>
              <a:rPr lang="es-MX" dirty="0"/>
            </a:br>
            <a:r>
              <a:rPr lang="es-MX" dirty="0"/>
              <a:t>● Claras.</a:t>
            </a:r>
            <a:br>
              <a:rPr lang="es-MX" dirty="0"/>
            </a:br>
            <a:r>
              <a:rPr lang="es-MX" dirty="0"/>
              <a:t>● Inteligibles.</a:t>
            </a:r>
            <a:br>
              <a:rPr lang="es-MX" dirty="0"/>
            </a:br>
            <a:r>
              <a:rPr lang="es-MX" dirty="0"/>
              <a:t>● Con una finalidad útil para el negocio.</a:t>
            </a:r>
          </a:p>
        </p:txBody>
      </p:sp>
    </p:spTree>
    <p:extLst>
      <p:ext uri="{BB962C8B-B14F-4D97-AF65-F5344CB8AC3E}">
        <p14:creationId xmlns:p14="http://schemas.microsoft.com/office/powerpoint/2010/main" val="173837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Proceso de carga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9</a:t>
            </a:fld>
            <a:endParaRPr lang="es-ES_tradnl"/>
          </a:p>
        </p:txBody>
      </p:sp>
      <p:sp>
        <p:nvSpPr>
          <p:cNvPr id="4" name="3 Rectángulo"/>
          <p:cNvSpPr/>
          <p:nvPr/>
        </p:nvSpPr>
        <p:spPr>
          <a:xfrm>
            <a:off x="940158" y="1486080"/>
            <a:ext cx="10315978" cy="4524315"/>
          </a:xfrm>
          <a:prstGeom prst="rect">
            <a:avLst/>
          </a:prstGeom>
        </p:spPr>
        <p:txBody>
          <a:bodyPr wrap="square">
            <a:spAutoFit/>
          </a:bodyPr>
          <a:lstStyle/>
          <a:p>
            <a:r>
              <a:rPr lang="es-MX" dirty="0"/>
              <a:t>En esta fase, los datos procedentes de la fase anterior (fase de transformación) son cargados en el sistema de destino. Dependiendo de los requerimientos de la organización, este proceso puede abarcar una amplia variedad de acciones diferentes.</a:t>
            </a:r>
          </a:p>
          <a:p>
            <a:r>
              <a:rPr lang="es-MX" dirty="0"/>
              <a:t>Existen dos formas básicas de desarrollar el proceso de carga:</a:t>
            </a:r>
          </a:p>
          <a:p>
            <a:r>
              <a:rPr lang="es-MX" dirty="0"/>
              <a:t/>
            </a:r>
            <a:br>
              <a:rPr lang="es-MX" dirty="0"/>
            </a:br>
            <a:r>
              <a:rPr lang="es-MX" dirty="0"/>
              <a:t>● </a:t>
            </a:r>
            <a:r>
              <a:rPr lang="es-MX" b="1" dirty="0"/>
              <a:t>Acumulación simple</a:t>
            </a:r>
            <a:r>
              <a:rPr lang="es-MX" dirty="0"/>
              <a:t>: esta manera de cargar los datos consiste en realizar un resumen de</a:t>
            </a:r>
            <a:br>
              <a:rPr lang="es-MX" dirty="0"/>
            </a:br>
            <a:r>
              <a:rPr lang="es-MX" dirty="0"/>
              <a:t>todas las transacciones comprendidas en el período de tiempo seleccionado y transportar</a:t>
            </a:r>
            <a:br>
              <a:rPr lang="es-MX" dirty="0"/>
            </a:br>
            <a:r>
              <a:rPr lang="es-MX" dirty="0"/>
              <a:t>el resultado como una única transacción hacia el data </a:t>
            </a:r>
            <a:r>
              <a:rPr lang="es-MX" dirty="0" err="1"/>
              <a:t>warehouse</a:t>
            </a:r>
            <a:r>
              <a:rPr lang="es-MX" dirty="0"/>
              <a:t>, almacenando un valor</a:t>
            </a:r>
            <a:br>
              <a:rPr lang="es-MX" dirty="0"/>
            </a:br>
            <a:r>
              <a:rPr lang="es-MX" dirty="0"/>
              <a:t>calculado que consistirá típicamente en un sumatorio o un promedio de la magnitud</a:t>
            </a:r>
            <a:br>
              <a:rPr lang="es-MX" dirty="0"/>
            </a:br>
            <a:r>
              <a:rPr lang="es-MX" dirty="0"/>
              <a:t>considerada. Es la forma más sencilla y común de llevar a cabo el proceso de carga.</a:t>
            </a:r>
            <a:br>
              <a:rPr lang="es-MX" dirty="0"/>
            </a:br>
            <a:r>
              <a:rPr lang="es-MX" dirty="0"/>
              <a:t/>
            </a:r>
            <a:br>
              <a:rPr lang="es-MX" dirty="0"/>
            </a:br>
            <a:r>
              <a:rPr lang="es-MX" dirty="0"/>
              <a:t>● </a:t>
            </a:r>
            <a:r>
              <a:rPr lang="es-MX" b="1" dirty="0" err="1"/>
              <a:t>Rolling</a:t>
            </a:r>
            <a:r>
              <a:rPr lang="es-MX" dirty="0"/>
              <a:t>: este proceso sería el más recomendable en los casos en que se busque mantener</a:t>
            </a:r>
            <a:br>
              <a:rPr lang="es-MX" dirty="0"/>
            </a:br>
            <a:r>
              <a:rPr lang="es-MX" dirty="0"/>
              <a:t>varios niveles de granularidad. Para ello se almacena información resumida a distintos</a:t>
            </a:r>
            <a:br>
              <a:rPr lang="es-MX" dirty="0"/>
            </a:br>
            <a:r>
              <a:rPr lang="es-MX" dirty="0"/>
              <a:t>niveles, correspondientes a distintas agrupaciones de la unidad de tiempo o diferentes</a:t>
            </a:r>
            <a:br>
              <a:rPr lang="es-MX" dirty="0"/>
            </a:br>
            <a:r>
              <a:rPr lang="es-MX" dirty="0"/>
              <a:t>niveles jerárquicos en alguna o varias de las dimensiones de la magnitud almacenada (por</a:t>
            </a:r>
            <a:br>
              <a:rPr lang="es-MX" dirty="0"/>
            </a:br>
            <a:r>
              <a:rPr lang="es-MX" dirty="0"/>
              <a:t>ejemplo, totales diarios, totales semanales, totales mensuales, etc.).</a:t>
            </a:r>
          </a:p>
        </p:txBody>
      </p:sp>
    </p:spTree>
    <p:extLst>
      <p:ext uri="{BB962C8B-B14F-4D97-AF65-F5344CB8AC3E}">
        <p14:creationId xmlns:p14="http://schemas.microsoft.com/office/powerpoint/2010/main" val="42092447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2.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1967</TotalTime>
  <Words>1730</Words>
  <Application>Microsoft Office PowerPoint</Application>
  <PresentationFormat>Personalizado</PresentationFormat>
  <Paragraphs>255</Paragraphs>
  <Slides>44</Slides>
  <Notes>0</Notes>
  <HiddenSlides>0</HiddenSlides>
  <MMClips>0</MMClips>
  <ScaleCrop>false</ScaleCrop>
  <HeadingPairs>
    <vt:vector size="4" baseType="variant">
      <vt:variant>
        <vt:lpstr>Tema</vt:lpstr>
      </vt:variant>
      <vt:variant>
        <vt:i4>1</vt:i4>
      </vt:variant>
      <vt:variant>
        <vt:lpstr>Títulos de diapositiva</vt:lpstr>
      </vt:variant>
      <vt:variant>
        <vt:i4>44</vt:i4>
      </vt:variant>
    </vt:vector>
  </HeadingPairs>
  <TitlesOfParts>
    <vt:vector size="45" baseType="lpstr">
      <vt:lpstr>Tema de Office</vt:lpstr>
      <vt:lpstr>Inteligencia de negocios ETL</vt:lpstr>
      <vt:lpstr>CUBO</vt:lpstr>
      <vt:lpstr>ETL</vt:lpstr>
      <vt:lpstr>Presentación de PowerPoint</vt:lpstr>
      <vt:lpstr>Presentación de PowerPoint</vt:lpstr>
      <vt:lpstr>Modelo de arquitectura conceptual</vt:lpstr>
      <vt:lpstr>Fase de Extracción </vt:lpstr>
      <vt:lpstr>Fase de Transformación </vt:lpstr>
      <vt:lpstr>Proceso de carga</vt:lpstr>
      <vt:lpstr>Aplicaciones de los procesos ETL </vt:lpstr>
      <vt:lpstr>Aplicaciones de los procesos ETL</vt:lpstr>
      <vt:lpstr>Otros usos de los procesos ETL </vt:lpstr>
      <vt:lpstr>DATAWARE HOUSE</vt:lpstr>
      <vt:lpstr>DATAWARE HOUSE</vt:lpstr>
      <vt:lpstr>Estructuras de un Data Warehouse </vt:lpstr>
      <vt:lpstr>Estructura de un datawarehouse</vt:lpstr>
      <vt:lpstr>Pasado y presente del Data Warehouse </vt:lpstr>
      <vt:lpstr>Data Lakes y Data Warehouses  </vt:lpstr>
      <vt:lpstr>Diferencias clave entre data lake y data warehouse:</vt:lpstr>
      <vt:lpstr>Diferencias clave entre data lake y data warehouse:</vt:lpstr>
      <vt:lpstr>Evolución del dataware house</vt:lpstr>
      <vt:lpstr>Evolución del datawarehouse</vt:lpstr>
      <vt:lpstr>Conceptos</vt:lpstr>
      <vt:lpstr>Conceptos</vt:lpstr>
      <vt:lpstr>Warehouse management: hacia la madurez en cuatro etapas </vt:lpstr>
      <vt:lpstr>Modelo de madurez para el warehouse management </vt:lpstr>
      <vt:lpstr>Presentación de PowerPoint</vt:lpstr>
      <vt:lpstr>Modelo de madurez para el warehouse management </vt:lpstr>
      <vt:lpstr>DataWareHouse</vt:lpstr>
      <vt:lpstr>Componentes DATAWAREHOUSE</vt:lpstr>
      <vt:lpstr>Componentes DATAWAREHOUSE</vt:lpstr>
      <vt:lpstr>Presentación de PowerPoint</vt:lpstr>
      <vt:lpstr>Presentación de PowerPoint</vt:lpstr>
      <vt:lpstr>La implementación de un programa de inteligencia de Negocios (BI) requiere más que la instalación de la tecnología….</vt:lpstr>
      <vt:lpstr>plan para generar valor a través de Inteligencia de Negocios (BI) </vt:lpstr>
      <vt:lpstr>Presentación de PowerPoint</vt:lpstr>
      <vt:lpstr>Ejemplo: Requisito de tener datos “preparados” para la Inteligencia de Negocios (“Analytics-ready data”)</vt:lpstr>
      <vt:lpstr>Presentación de PowerPoint</vt:lpstr>
      <vt:lpstr>Presentación de PowerPoint</vt:lpstr>
      <vt:lpstr>Presentación de PowerPoint</vt:lpstr>
      <vt:lpstr>Presentación de PowerPoint</vt:lpstr>
      <vt:lpstr>Presentación de PowerPoint</vt:lpstr>
      <vt:lpstr>Seguridad y Privacidad</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47</cp:revision>
  <dcterms:created xsi:type="dcterms:W3CDTF">2018-06-25T18:49:12Z</dcterms:created>
  <dcterms:modified xsi:type="dcterms:W3CDTF">2018-09-21T14:35:30Z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